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Poppins" panose="00000500000000000000" pitchFamily="2" charset="0"/>
      <p:regular r:id="rId17"/>
    </p:embeddedFont>
    <p:embeddedFont>
      <p:font typeface="Poppins Bold" pitchFamily="2" charset="0"/>
      <p:regular r:id="rId18"/>
    </p:embeddedFont>
    <p:embeddedFont>
      <p:font typeface="Poppins Heavy" pitchFamily="2" charset="0"/>
      <p:regular r:id="rId19"/>
    </p:embeddedFont>
    <p:embeddedFont>
      <p:font typeface="Poppins Semi-Bold" pitchFamily="2" charset="0"/>
      <p:regular r:id="rId20"/>
    </p:embeddedFont>
    <p:embeddedFont>
      <p:font typeface="Poppins Ultra-Bold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4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4" Type="http://schemas.openxmlformats.org/officeDocument/2006/relationships/image" Target="../media/image6.sv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4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6.sv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jpe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493232" y="1969649"/>
            <a:ext cx="3287880" cy="854393"/>
            <a:chOff x="0" y="0"/>
            <a:chExt cx="959690" cy="249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9690" cy="249386"/>
            </a:xfrm>
            <a:custGeom>
              <a:avLst/>
              <a:gdLst/>
              <a:ahLst/>
              <a:cxnLst/>
              <a:rect l="l" t="t" r="r" b="b"/>
              <a:pathLst>
                <a:path w="959690" h="249386">
                  <a:moveTo>
                    <a:pt x="120089" y="0"/>
                  </a:moveTo>
                  <a:lnTo>
                    <a:pt x="839601" y="0"/>
                  </a:lnTo>
                  <a:cubicBezTo>
                    <a:pt x="871450" y="0"/>
                    <a:pt x="901996" y="12652"/>
                    <a:pt x="924517" y="35173"/>
                  </a:cubicBezTo>
                  <a:cubicBezTo>
                    <a:pt x="947038" y="57694"/>
                    <a:pt x="959690" y="88239"/>
                    <a:pt x="959690" y="120089"/>
                  </a:cubicBezTo>
                  <a:lnTo>
                    <a:pt x="959690" y="129297"/>
                  </a:lnTo>
                  <a:cubicBezTo>
                    <a:pt x="959690" y="161147"/>
                    <a:pt x="947038" y="191692"/>
                    <a:pt x="924517" y="214213"/>
                  </a:cubicBezTo>
                  <a:cubicBezTo>
                    <a:pt x="901996" y="236734"/>
                    <a:pt x="871450" y="249386"/>
                    <a:pt x="839601" y="249386"/>
                  </a:cubicBezTo>
                  <a:lnTo>
                    <a:pt x="120089" y="249386"/>
                  </a:lnTo>
                  <a:cubicBezTo>
                    <a:pt x="88239" y="249386"/>
                    <a:pt x="57694" y="236734"/>
                    <a:pt x="35173" y="214213"/>
                  </a:cubicBezTo>
                  <a:cubicBezTo>
                    <a:pt x="12652" y="191692"/>
                    <a:pt x="0" y="161147"/>
                    <a:pt x="0" y="129297"/>
                  </a:cubicBezTo>
                  <a:lnTo>
                    <a:pt x="0" y="120089"/>
                  </a:lnTo>
                  <a:cubicBezTo>
                    <a:pt x="0" y="88239"/>
                    <a:pt x="12652" y="57694"/>
                    <a:pt x="35173" y="35173"/>
                  </a:cubicBezTo>
                  <a:cubicBezTo>
                    <a:pt x="57694" y="12652"/>
                    <a:pt x="88239" y="0"/>
                    <a:pt x="120089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9690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2567149" y="5590103"/>
            <a:ext cx="3203537" cy="439096"/>
            <a:chOff x="0" y="0"/>
            <a:chExt cx="2410845" cy="3304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10845" cy="330445"/>
            </a:xfrm>
            <a:custGeom>
              <a:avLst/>
              <a:gdLst/>
              <a:ahLst/>
              <a:cxnLst/>
              <a:rect l="l" t="t" r="r" b="b"/>
              <a:pathLst>
                <a:path w="2410845" h="330445">
                  <a:moveTo>
                    <a:pt x="165222" y="0"/>
                  </a:moveTo>
                  <a:lnTo>
                    <a:pt x="2245623" y="0"/>
                  </a:lnTo>
                  <a:cubicBezTo>
                    <a:pt x="2336873" y="0"/>
                    <a:pt x="2410845" y="73973"/>
                    <a:pt x="2410845" y="165222"/>
                  </a:cubicBezTo>
                  <a:lnTo>
                    <a:pt x="2410845" y="165222"/>
                  </a:lnTo>
                  <a:cubicBezTo>
                    <a:pt x="2410845" y="209042"/>
                    <a:pt x="2393438" y="251067"/>
                    <a:pt x="2362453" y="282052"/>
                  </a:cubicBezTo>
                  <a:cubicBezTo>
                    <a:pt x="2331468" y="313038"/>
                    <a:pt x="2289443" y="330445"/>
                    <a:pt x="2245623" y="330445"/>
                  </a:cubicBezTo>
                  <a:lnTo>
                    <a:pt x="165222" y="330445"/>
                  </a:lnTo>
                  <a:cubicBezTo>
                    <a:pt x="121403" y="330445"/>
                    <a:pt x="79378" y="313038"/>
                    <a:pt x="48393" y="282052"/>
                  </a:cubicBezTo>
                  <a:cubicBezTo>
                    <a:pt x="17407" y="251067"/>
                    <a:pt x="0" y="209042"/>
                    <a:pt x="0" y="165222"/>
                  </a:cubicBezTo>
                  <a:lnTo>
                    <a:pt x="0" y="165222"/>
                  </a:lnTo>
                  <a:cubicBezTo>
                    <a:pt x="0" y="121403"/>
                    <a:pt x="17407" y="79378"/>
                    <a:pt x="48393" y="48393"/>
                  </a:cubicBezTo>
                  <a:cubicBezTo>
                    <a:pt x="79378" y="17407"/>
                    <a:pt x="121403" y="0"/>
                    <a:pt x="165222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410845" cy="387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105484" y="2384291"/>
            <a:ext cx="1149026" cy="362844"/>
            <a:chOff x="0" y="0"/>
            <a:chExt cx="864708" cy="2730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4708" cy="273061"/>
            </a:xfrm>
            <a:custGeom>
              <a:avLst/>
              <a:gdLst/>
              <a:ahLst/>
              <a:cxnLst/>
              <a:rect l="l" t="t" r="r" b="b"/>
              <a:pathLst>
                <a:path w="864708" h="273061">
                  <a:moveTo>
                    <a:pt x="136530" y="0"/>
                  </a:moveTo>
                  <a:lnTo>
                    <a:pt x="728178" y="0"/>
                  </a:lnTo>
                  <a:cubicBezTo>
                    <a:pt x="764388" y="0"/>
                    <a:pt x="799115" y="14384"/>
                    <a:pt x="824719" y="39989"/>
                  </a:cubicBezTo>
                  <a:cubicBezTo>
                    <a:pt x="850324" y="65593"/>
                    <a:pt x="864708" y="100320"/>
                    <a:pt x="864708" y="136530"/>
                  </a:cubicBezTo>
                  <a:lnTo>
                    <a:pt x="864708" y="136530"/>
                  </a:lnTo>
                  <a:cubicBezTo>
                    <a:pt x="864708" y="211934"/>
                    <a:pt x="803581" y="273061"/>
                    <a:pt x="728178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64708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15540793" y="1122362"/>
            <a:ext cx="2199668" cy="759565"/>
            <a:chOff x="0" y="0"/>
            <a:chExt cx="722212" cy="249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22212" cy="249386"/>
            </a:xfrm>
            <a:custGeom>
              <a:avLst/>
              <a:gdLst/>
              <a:ahLst/>
              <a:cxnLst/>
              <a:rect l="l" t="t" r="r" b="b"/>
              <a:pathLst>
                <a:path w="722212" h="249386">
                  <a:moveTo>
                    <a:pt x="124693" y="0"/>
                  </a:moveTo>
                  <a:lnTo>
                    <a:pt x="597519" y="0"/>
                  </a:lnTo>
                  <a:cubicBezTo>
                    <a:pt x="630590" y="0"/>
                    <a:pt x="662306" y="13137"/>
                    <a:pt x="685691" y="36522"/>
                  </a:cubicBezTo>
                  <a:cubicBezTo>
                    <a:pt x="709075" y="59906"/>
                    <a:pt x="722212" y="91622"/>
                    <a:pt x="722212" y="124693"/>
                  </a:cubicBezTo>
                  <a:lnTo>
                    <a:pt x="722212" y="124693"/>
                  </a:lnTo>
                  <a:cubicBezTo>
                    <a:pt x="722212" y="157764"/>
                    <a:pt x="709075" y="189480"/>
                    <a:pt x="685691" y="212864"/>
                  </a:cubicBezTo>
                  <a:cubicBezTo>
                    <a:pt x="662306" y="236249"/>
                    <a:pt x="630590" y="249386"/>
                    <a:pt x="597519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722212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9625161" y="5229888"/>
            <a:ext cx="6666622" cy="3554968"/>
          </a:xfrm>
          <a:custGeom>
            <a:avLst/>
            <a:gdLst/>
            <a:ahLst/>
            <a:cxnLst/>
            <a:rect l="l" t="t" r="r" b="b"/>
            <a:pathLst>
              <a:path w="6666622" h="3554968">
                <a:moveTo>
                  <a:pt x="6666622" y="0"/>
                </a:moveTo>
                <a:lnTo>
                  <a:pt x="0" y="0"/>
                </a:lnTo>
                <a:lnTo>
                  <a:pt x="0" y="3554968"/>
                </a:lnTo>
                <a:lnTo>
                  <a:pt x="6666622" y="3554968"/>
                </a:lnTo>
                <a:lnTo>
                  <a:pt x="6666622" y="0"/>
                </a:lnTo>
                <a:close/>
              </a:path>
            </a:pathLst>
          </a:custGeom>
          <a:blipFill>
            <a:blip r:embed="rId2"/>
            <a:stretch>
              <a:fillRect l="-22977" t="-27581" r="-466" b="-26652"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10800000">
            <a:off x="13126392" y="8311412"/>
            <a:ext cx="4406461" cy="946888"/>
            <a:chOff x="0" y="0"/>
            <a:chExt cx="1160549" cy="2493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60549" cy="249386"/>
            </a:xfrm>
            <a:custGeom>
              <a:avLst/>
              <a:gdLst/>
              <a:ahLst/>
              <a:cxnLst/>
              <a:rect l="l" t="t" r="r" b="b"/>
              <a:pathLst>
                <a:path w="1160549" h="249386">
                  <a:moveTo>
                    <a:pt x="89604" y="0"/>
                  </a:moveTo>
                  <a:lnTo>
                    <a:pt x="1070945" y="0"/>
                  </a:lnTo>
                  <a:cubicBezTo>
                    <a:pt x="1094710" y="0"/>
                    <a:pt x="1117501" y="9440"/>
                    <a:pt x="1134305" y="26244"/>
                  </a:cubicBezTo>
                  <a:cubicBezTo>
                    <a:pt x="1151109" y="43049"/>
                    <a:pt x="1160549" y="65840"/>
                    <a:pt x="1160549" y="89604"/>
                  </a:cubicBezTo>
                  <a:lnTo>
                    <a:pt x="1160549" y="159782"/>
                  </a:lnTo>
                  <a:cubicBezTo>
                    <a:pt x="1160549" y="183546"/>
                    <a:pt x="1151109" y="206338"/>
                    <a:pt x="1134305" y="223142"/>
                  </a:cubicBezTo>
                  <a:cubicBezTo>
                    <a:pt x="1117501" y="239946"/>
                    <a:pt x="1094710" y="249386"/>
                    <a:pt x="1070945" y="249386"/>
                  </a:cubicBezTo>
                  <a:lnTo>
                    <a:pt x="89604" y="249386"/>
                  </a:lnTo>
                  <a:cubicBezTo>
                    <a:pt x="65840" y="249386"/>
                    <a:pt x="43049" y="239946"/>
                    <a:pt x="26244" y="223142"/>
                  </a:cubicBezTo>
                  <a:cubicBezTo>
                    <a:pt x="9440" y="206338"/>
                    <a:pt x="0" y="183546"/>
                    <a:pt x="0" y="159782"/>
                  </a:cubicBezTo>
                  <a:lnTo>
                    <a:pt x="0" y="89604"/>
                  </a:lnTo>
                  <a:cubicBezTo>
                    <a:pt x="0" y="65840"/>
                    <a:pt x="9440" y="43049"/>
                    <a:pt x="26244" y="26244"/>
                  </a:cubicBezTo>
                  <a:cubicBezTo>
                    <a:pt x="43049" y="9440"/>
                    <a:pt x="65840" y="0"/>
                    <a:pt x="89604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160549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207559" y="3351858"/>
            <a:ext cx="415216" cy="41521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900004" y="1438858"/>
            <a:ext cx="126572" cy="12657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1A4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50185" y="6333064"/>
            <a:ext cx="426355" cy="42635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4654361" y="2965525"/>
            <a:ext cx="3086100" cy="30861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88148" y="0"/>
                  </a:moveTo>
                  <a:lnTo>
                    <a:pt x="624652" y="0"/>
                  </a:lnTo>
                  <a:cubicBezTo>
                    <a:pt x="674552" y="0"/>
                    <a:pt x="722408" y="19823"/>
                    <a:pt x="757693" y="55107"/>
                  </a:cubicBezTo>
                  <a:cubicBezTo>
                    <a:pt x="792977" y="90392"/>
                    <a:pt x="812800" y="138248"/>
                    <a:pt x="812800" y="188148"/>
                  </a:cubicBezTo>
                  <a:lnTo>
                    <a:pt x="812800" y="624652"/>
                  </a:lnTo>
                  <a:cubicBezTo>
                    <a:pt x="812800" y="674552"/>
                    <a:pt x="792977" y="722408"/>
                    <a:pt x="757693" y="757693"/>
                  </a:cubicBezTo>
                  <a:cubicBezTo>
                    <a:pt x="722408" y="792977"/>
                    <a:pt x="674552" y="812800"/>
                    <a:pt x="624652" y="812800"/>
                  </a:cubicBezTo>
                  <a:lnTo>
                    <a:pt x="188148" y="812800"/>
                  </a:lnTo>
                  <a:cubicBezTo>
                    <a:pt x="138248" y="812800"/>
                    <a:pt x="90392" y="792977"/>
                    <a:pt x="55107" y="757693"/>
                  </a:cubicBezTo>
                  <a:cubicBezTo>
                    <a:pt x="19823" y="722408"/>
                    <a:pt x="0" y="674552"/>
                    <a:pt x="0" y="624652"/>
                  </a:cubicBezTo>
                  <a:lnTo>
                    <a:pt x="0" y="188148"/>
                  </a:lnTo>
                  <a:cubicBezTo>
                    <a:pt x="0" y="138248"/>
                    <a:pt x="19823" y="90392"/>
                    <a:pt x="55107" y="55107"/>
                  </a:cubicBezTo>
                  <a:cubicBezTo>
                    <a:pt x="90392" y="19823"/>
                    <a:pt x="138248" y="0"/>
                    <a:pt x="188148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649248" y="601258"/>
            <a:ext cx="2519670" cy="2561336"/>
          </a:xfrm>
          <a:custGeom>
            <a:avLst/>
            <a:gdLst/>
            <a:ahLst/>
            <a:cxnLst/>
            <a:rect l="l" t="t" r="r" b="b"/>
            <a:pathLst>
              <a:path w="2519670" h="2561336">
                <a:moveTo>
                  <a:pt x="0" y="0"/>
                </a:moveTo>
                <a:lnTo>
                  <a:pt x="2519670" y="0"/>
                </a:lnTo>
                <a:lnTo>
                  <a:pt x="2519670" y="2561336"/>
                </a:lnTo>
                <a:lnTo>
                  <a:pt x="0" y="2561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3126392" y="8641981"/>
            <a:ext cx="4406461" cy="32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250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Inovatif &amp; Kolaboratif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-342946" y="2192418"/>
            <a:ext cx="2965458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13 FEBRUARI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040039" y="1307126"/>
            <a:ext cx="1700422" cy="36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2184" b="1">
                <a:solidFill>
                  <a:srgbClr val="271A4D"/>
                </a:solidFill>
                <a:latin typeface="Poppins Heavy"/>
                <a:ea typeface="Poppins Heavy"/>
                <a:cs typeface="Poppins Heavy"/>
                <a:sym typeface="Poppins Heavy"/>
              </a:rPr>
              <a:t>Optimabiz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154335" y="1300136"/>
            <a:ext cx="9707084" cy="136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67149" y="7077921"/>
            <a:ext cx="4404712" cy="1233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2"/>
              </a:lnSpc>
            </a:pPr>
            <a:r>
              <a:rPr lang="en-US" sz="30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Ubah Data Produk Menjadi Rencana Aksi Nyata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67149" y="8511747"/>
            <a:ext cx="4219623" cy="51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89"/>
              </a:lnSpc>
            </a:pPr>
            <a:r>
              <a:rPr lang="en-US" sz="1760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Asisten strategis berbasis data untuk UMKM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654361" y="3512109"/>
            <a:ext cx="3086100" cy="1170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9"/>
              </a:lnSpc>
            </a:pPr>
            <a:r>
              <a:rPr lang="en-US" sz="8842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5068" y="547539"/>
            <a:ext cx="4692199" cy="9191922"/>
          </a:xfrm>
          <a:custGeom>
            <a:avLst/>
            <a:gdLst/>
            <a:ahLst/>
            <a:cxnLst/>
            <a:rect l="l" t="t" r="r" b="b"/>
            <a:pathLst>
              <a:path w="4692199" h="9191922">
                <a:moveTo>
                  <a:pt x="0" y="0"/>
                </a:moveTo>
                <a:lnTo>
                  <a:pt x="4692199" y="0"/>
                </a:lnTo>
                <a:lnTo>
                  <a:pt x="4692199" y="9191922"/>
                </a:lnTo>
                <a:lnTo>
                  <a:pt x="0" y="91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58" r="-1525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11576" y="1028700"/>
            <a:ext cx="7559594" cy="1996397"/>
            <a:chOff x="0" y="0"/>
            <a:chExt cx="1991004" cy="525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1004" cy="525800"/>
            </a:xfrm>
            <a:custGeom>
              <a:avLst/>
              <a:gdLst/>
              <a:ahLst/>
              <a:cxnLst/>
              <a:rect l="l" t="t" r="r" b="b"/>
              <a:pathLst>
                <a:path w="1991004" h="525800">
                  <a:moveTo>
                    <a:pt x="52230" y="0"/>
                  </a:moveTo>
                  <a:lnTo>
                    <a:pt x="1938774" y="0"/>
                  </a:lnTo>
                  <a:cubicBezTo>
                    <a:pt x="1967620" y="0"/>
                    <a:pt x="1991004" y="23384"/>
                    <a:pt x="1991004" y="52230"/>
                  </a:cubicBezTo>
                  <a:lnTo>
                    <a:pt x="1991004" y="473570"/>
                  </a:lnTo>
                  <a:cubicBezTo>
                    <a:pt x="1991004" y="502416"/>
                    <a:pt x="1967620" y="525800"/>
                    <a:pt x="1938774" y="525800"/>
                  </a:cubicBezTo>
                  <a:lnTo>
                    <a:pt x="52230" y="525800"/>
                  </a:lnTo>
                  <a:cubicBezTo>
                    <a:pt x="23384" y="525800"/>
                    <a:pt x="0" y="502416"/>
                    <a:pt x="0" y="473570"/>
                  </a:cubicBezTo>
                  <a:lnTo>
                    <a:pt x="0" y="52230"/>
                  </a:lnTo>
                  <a:cubicBezTo>
                    <a:pt x="0" y="23384"/>
                    <a:pt x="23384" y="0"/>
                    <a:pt x="52230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91004" cy="58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350756" y="5618583"/>
            <a:ext cx="1393022" cy="13930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7796955" y="5976834"/>
            <a:ext cx="500625" cy="676520"/>
          </a:xfrm>
          <a:custGeom>
            <a:avLst/>
            <a:gdLst/>
            <a:ahLst/>
            <a:cxnLst/>
            <a:rect l="l" t="t" r="r" b="b"/>
            <a:pathLst>
              <a:path w="500625" h="676520">
                <a:moveTo>
                  <a:pt x="0" y="0"/>
                </a:moveTo>
                <a:lnTo>
                  <a:pt x="500624" y="0"/>
                </a:lnTo>
                <a:lnTo>
                  <a:pt x="500624" y="676520"/>
                </a:lnTo>
                <a:lnTo>
                  <a:pt x="0" y="67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6619858" y="6962393"/>
            <a:ext cx="342124" cy="34212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47721" y="2899726"/>
            <a:ext cx="453390" cy="45339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58871" y="7406751"/>
            <a:ext cx="640422" cy="64042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114755" y="7517051"/>
            <a:ext cx="373939" cy="373939"/>
          </a:xfrm>
          <a:custGeom>
            <a:avLst/>
            <a:gdLst/>
            <a:ahLst/>
            <a:cxnLst/>
            <a:rect l="l" t="t" r="r" b="b"/>
            <a:pathLst>
              <a:path w="373939" h="373939">
                <a:moveTo>
                  <a:pt x="0" y="0"/>
                </a:moveTo>
                <a:lnTo>
                  <a:pt x="373939" y="0"/>
                </a:lnTo>
                <a:lnTo>
                  <a:pt x="373939" y="373939"/>
                </a:lnTo>
                <a:lnTo>
                  <a:pt x="0" y="3739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54337" y="2831193"/>
            <a:ext cx="787407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Dari data -&gt; menjadi keputusan :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1. Naikkan harga produk A karena margin tinggi 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2. Naikkan produk B karena penjualan stabil 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3. Kurangi stok produk C karena margin rendah 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4. Fokus pada produk unggulan untuk ekspansi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47467" y="810056"/>
            <a:ext cx="7828203" cy="162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1"/>
              </a:lnSpc>
            </a:pPr>
            <a:r>
              <a:rPr lang="en-US" sz="6021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CONTOH RENCANA AKSI NYATA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40752" y="7338403"/>
            <a:ext cx="5441633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1">
                <a:solidFill>
                  <a:srgbClr val="271A4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berubah menjadi aksi nyata</a:t>
            </a:r>
          </a:p>
        </p:txBody>
      </p:sp>
      <p:sp>
        <p:nvSpPr>
          <p:cNvPr id="29" name="TextBox 29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7539" y="925772"/>
            <a:ext cx="8596461" cy="107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93"/>
              </a:lnSpc>
            </a:pPr>
            <a:r>
              <a:rPr lang="en-US" sz="7518" b="1" spc="-413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TARGET PENGGUNA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453985" y="4240483"/>
            <a:ext cx="435190" cy="5498978"/>
            <a:chOff x="0" y="0"/>
            <a:chExt cx="112362" cy="14197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362" cy="1419781"/>
            </a:xfrm>
            <a:custGeom>
              <a:avLst/>
              <a:gdLst/>
              <a:ahLst/>
              <a:cxnLst/>
              <a:rect l="l" t="t" r="r" b="b"/>
              <a:pathLst>
                <a:path w="112362" h="1419781">
                  <a:moveTo>
                    <a:pt x="56181" y="0"/>
                  </a:moveTo>
                  <a:lnTo>
                    <a:pt x="56181" y="0"/>
                  </a:lnTo>
                  <a:cubicBezTo>
                    <a:pt x="71081" y="0"/>
                    <a:pt x="85371" y="5919"/>
                    <a:pt x="95907" y="16455"/>
                  </a:cubicBezTo>
                  <a:cubicBezTo>
                    <a:pt x="106443" y="26991"/>
                    <a:pt x="112362" y="41281"/>
                    <a:pt x="112362" y="56181"/>
                  </a:cubicBezTo>
                  <a:lnTo>
                    <a:pt x="112362" y="1363600"/>
                  </a:lnTo>
                  <a:cubicBezTo>
                    <a:pt x="112362" y="1394628"/>
                    <a:pt x="87209" y="1419781"/>
                    <a:pt x="56181" y="1419781"/>
                  </a:cubicBezTo>
                  <a:lnTo>
                    <a:pt x="56181" y="1419781"/>
                  </a:lnTo>
                  <a:cubicBezTo>
                    <a:pt x="25153" y="1419781"/>
                    <a:pt x="0" y="1394628"/>
                    <a:pt x="0" y="1363600"/>
                  </a:cubicBezTo>
                  <a:lnTo>
                    <a:pt x="0" y="56181"/>
                  </a:lnTo>
                  <a:cubicBezTo>
                    <a:pt x="0" y="25153"/>
                    <a:pt x="25153" y="0"/>
                    <a:pt x="56181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2362" cy="147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09993" y="1225975"/>
            <a:ext cx="3785628" cy="405364"/>
            <a:chOff x="0" y="0"/>
            <a:chExt cx="2550073" cy="273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0073" cy="273061"/>
            </a:xfrm>
            <a:custGeom>
              <a:avLst/>
              <a:gdLst/>
              <a:ahLst/>
              <a:cxnLst/>
              <a:rect l="l" t="t" r="r" b="b"/>
              <a:pathLst>
                <a:path w="2550073" h="273061">
                  <a:moveTo>
                    <a:pt x="136530" y="0"/>
                  </a:moveTo>
                  <a:lnTo>
                    <a:pt x="2413543" y="0"/>
                  </a:lnTo>
                  <a:cubicBezTo>
                    <a:pt x="2488947" y="0"/>
                    <a:pt x="2550073" y="61127"/>
                    <a:pt x="2550073" y="136530"/>
                  </a:cubicBezTo>
                  <a:lnTo>
                    <a:pt x="2550073" y="136530"/>
                  </a:lnTo>
                  <a:cubicBezTo>
                    <a:pt x="2550073" y="172741"/>
                    <a:pt x="2535689" y="207468"/>
                    <a:pt x="2510084" y="233072"/>
                  </a:cubicBezTo>
                  <a:cubicBezTo>
                    <a:pt x="2484480" y="258676"/>
                    <a:pt x="2449753" y="273061"/>
                    <a:pt x="2413543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550073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3784" y="1225975"/>
            <a:ext cx="382215" cy="3822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7539" y="4240483"/>
            <a:ext cx="5851896" cy="2886638"/>
            <a:chOff x="0" y="0"/>
            <a:chExt cx="1510901" cy="7453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10901" cy="745301"/>
            </a:xfrm>
            <a:custGeom>
              <a:avLst/>
              <a:gdLst/>
              <a:ahLst/>
              <a:cxnLst/>
              <a:rect l="l" t="t" r="r" b="b"/>
              <a:pathLst>
                <a:path w="1510901" h="745301">
                  <a:moveTo>
                    <a:pt x="67472" y="0"/>
                  </a:moveTo>
                  <a:lnTo>
                    <a:pt x="1443430" y="0"/>
                  </a:lnTo>
                  <a:cubicBezTo>
                    <a:pt x="1461324" y="0"/>
                    <a:pt x="1478486" y="7109"/>
                    <a:pt x="1491139" y="19762"/>
                  </a:cubicBezTo>
                  <a:cubicBezTo>
                    <a:pt x="1503793" y="32415"/>
                    <a:pt x="1510901" y="49577"/>
                    <a:pt x="1510901" y="67472"/>
                  </a:cubicBezTo>
                  <a:lnTo>
                    <a:pt x="1510901" y="677829"/>
                  </a:lnTo>
                  <a:cubicBezTo>
                    <a:pt x="1510901" y="695724"/>
                    <a:pt x="1503793" y="712886"/>
                    <a:pt x="1491139" y="725539"/>
                  </a:cubicBezTo>
                  <a:cubicBezTo>
                    <a:pt x="1478486" y="738193"/>
                    <a:pt x="1461324" y="745301"/>
                    <a:pt x="1443430" y="745301"/>
                  </a:cubicBezTo>
                  <a:lnTo>
                    <a:pt x="67472" y="745301"/>
                  </a:lnTo>
                  <a:cubicBezTo>
                    <a:pt x="49577" y="745301"/>
                    <a:pt x="32415" y="738193"/>
                    <a:pt x="19762" y="725539"/>
                  </a:cubicBezTo>
                  <a:cubicBezTo>
                    <a:pt x="7109" y="712886"/>
                    <a:pt x="0" y="695724"/>
                    <a:pt x="0" y="677829"/>
                  </a:cubicBezTo>
                  <a:lnTo>
                    <a:pt x="0" y="67472"/>
                  </a:lnTo>
                  <a:cubicBezTo>
                    <a:pt x="0" y="49577"/>
                    <a:pt x="7109" y="32415"/>
                    <a:pt x="19762" y="19762"/>
                  </a:cubicBezTo>
                  <a:cubicBezTo>
                    <a:pt x="32415" y="7109"/>
                    <a:pt x="49577" y="0"/>
                    <a:pt x="67472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10901" cy="802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5351405"/>
            <a:ext cx="45622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ctr">
              <a:lnSpc>
                <a:spcPts val="2400"/>
              </a:lnSpc>
              <a:buFont typeface="Arial"/>
              <a:buChar char="•"/>
            </a:pPr>
            <a:r>
              <a:rPr lang="en-US" sz="2000" spc="-78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Pemilik usaha kecil dan menengah </a:t>
            </a:r>
          </a:p>
          <a:p>
            <a:pPr algn="ctr">
              <a:lnSpc>
                <a:spcPts val="2400"/>
              </a:lnSpc>
            </a:pPr>
            <a:endParaRPr lang="en-US" sz="2000" spc="-78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31801" lvl="1" indent="-215900" algn="ctr">
              <a:lnSpc>
                <a:spcPts val="2400"/>
              </a:lnSpc>
              <a:buFont typeface="Arial"/>
              <a:buChar char="•"/>
            </a:pPr>
            <a:r>
              <a:rPr lang="en-US" sz="2000" spc="-78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pelaku bisnis pemula UMKM yang belum punya tim analisis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10748" y="4456318"/>
            <a:ext cx="3725479" cy="687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2"/>
              </a:lnSpc>
            </a:pPr>
            <a:r>
              <a:rPr lang="en-US" sz="4824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UMKM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12541331" y="4540331"/>
            <a:ext cx="9191922" cy="1206337"/>
            <a:chOff x="0" y="0"/>
            <a:chExt cx="2531576" cy="3322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5836725" y="1626276"/>
            <a:ext cx="2601134" cy="854393"/>
            <a:chOff x="0" y="0"/>
            <a:chExt cx="759238" cy="2493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 rot="-5400000">
            <a:off x="15907150" y="1834874"/>
            <a:ext cx="2438437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4545" y="547539"/>
            <a:ext cx="5014154" cy="9191922"/>
          </a:xfrm>
          <a:custGeom>
            <a:avLst/>
            <a:gdLst/>
            <a:ahLst/>
            <a:cxnLst/>
            <a:rect l="l" t="t" r="r" b="b"/>
            <a:pathLst>
              <a:path w="5014154" h="9191922">
                <a:moveTo>
                  <a:pt x="0" y="0"/>
                </a:moveTo>
                <a:lnTo>
                  <a:pt x="5014154" y="0"/>
                </a:lnTo>
                <a:lnTo>
                  <a:pt x="5014154" y="9191922"/>
                </a:lnTo>
                <a:lnTo>
                  <a:pt x="0" y="91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65" r="-89029" b="-44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43699" y="458430"/>
            <a:ext cx="8518807" cy="15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4"/>
              </a:lnSpc>
            </a:pPr>
            <a:r>
              <a:rPr lang="en-US" sz="5857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DAMPAK YANG DIHARAPKAN 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4686290" y="3851331"/>
            <a:ext cx="2996542" cy="7896209"/>
            <a:chOff x="0" y="0"/>
            <a:chExt cx="687243" cy="18109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7242" cy="1810957"/>
            </a:xfrm>
            <a:custGeom>
              <a:avLst/>
              <a:gdLst/>
              <a:ahLst/>
              <a:cxnLst/>
              <a:rect l="l" t="t" r="r" b="b"/>
              <a:pathLst>
                <a:path w="687242" h="1810957">
                  <a:moveTo>
                    <a:pt x="191188" y="0"/>
                  </a:moveTo>
                  <a:lnTo>
                    <a:pt x="496055" y="0"/>
                  </a:lnTo>
                  <a:cubicBezTo>
                    <a:pt x="601645" y="0"/>
                    <a:pt x="687242" y="85598"/>
                    <a:pt x="687242" y="191188"/>
                  </a:cubicBezTo>
                  <a:lnTo>
                    <a:pt x="687242" y="1619770"/>
                  </a:lnTo>
                  <a:cubicBezTo>
                    <a:pt x="687242" y="1670476"/>
                    <a:pt x="667100" y="1719105"/>
                    <a:pt x="631245" y="1754960"/>
                  </a:cubicBezTo>
                  <a:cubicBezTo>
                    <a:pt x="595390" y="1790814"/>
                    <a:pt x="546761" y="1810957"/>
                    <a:pt x="496055" y="1810957"/>
                  </a:cubicBezTo>
                  <a:lnTo>
                    <a:pt x="191188" y="1810957"/>
                  </a:lnTo>
                  <a:cubicBezTo>
                    <a:pt x="85598" y="1810957"/>
                    <a:pt x="0" y="1725360"/>
                    <a:pt x="0" y="1619770"/>
                  </a:cubicBezTo>
                  <a:lnTo>
                    <a:pt x="0" y="191188"/>
                  </a:lnTo>
                  <a:cubicBezTo>
                    <a:pt x="0" y="85598"/>
                    <a:pt x="85598" y="0"/>
                    <a:pt x="191188" y="0"/>
                  </a:cubicBezTo>
                  <a:close/>
                </a:path>
              </a:pathLst>
            </a:custGeom>
            <a:solidFill>
              <a:srgbClr val="7155C6">
                <a:alpha val="4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87243" cy="1868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6116937" y="4620641"/>
            <a:ext cx="1623524" cy="16235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6636968" y="5038171"/>
            <a:ext cx="583462" cy="788463"/>
          </a:xfrm>
          <a:custGeom>
            <a:avLst/>
            <a:gdLst/>
            <a:ahLst/>
            <a:cxnLst/>
            <a:rect l="l" t="t" r="r" b="b"/>
            <a:pathLst>
              <a:path w="583462" h="788463">
                <a:moveTo>
                  <a:pt x="0" y="0"/>
                </a:moveTo>
                <a:lnTo>
                  <a:pt x="583462" y="0"/>
                </a:lnTo>
                <a:lnTo>
                  <a:pt x="583462" y="788463"/>
                </a:lnTo>
                <a:lnTo>
                  <a:pt x="0" y="7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97885" y="2434243"/>
            <a:ext cx="8872651" cy="345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97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UMKM lebih :</a:t>
            </a:r>
          </a:p>
          <a:p>
            <a:pPr algn="l">
              <a:lnSpc>
                <a:spcPts val="3000"/>
              </a:lnSpc>
            </a:pPr>
            <a:endParaRPr lang="en-US" sz="2500" spc="-97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51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 spc="-97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Paham data </a:t>
            </a:r>
          </a:p>
          <a:p>
            <a:pPr algn="l">
              <a:lnSpc>
                <a:spcPts val="3000"/>
              </a:lnSpc>
            </a:pPr>
            <a:endParaRPr lang="en-US" sz="2500" spc="-97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51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 spc="-97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Tepat mengambil keputusan </a:t>
            </a:r>
          </a:p>
          <a:p>
            <a:pPr algn="l">
              <a:lnSpc>
                <a:spcPts val="3000"/>
              </a:lnSpc>
            </a:pPr>
            <a:endParaRPr lang="en-US" sz="2500" spc="-97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51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 spc="-97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Efisien dalam mengelola produk </a:t>
            </a:r>
          </a:p>
          <a:p>
            <a:pPr algn="l">
              <a:lnSpc>
                <a:spcPts val="3000"/>
              </a:lnSpc>
            </a:pPr>
            <a:endParaRPr lang="en-US" sz="2500" spc="-97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9751" lvl="1" indent="-269876" algn="l">
              <a:lnSpc>
                <a:spcPts val="3000"/>
              </a:lnSpc>
              <a:buFont typeface="Arial"/>
              <a:buChar char="•"/>
            </a:pPr>
            <a:r>
              <a:rPr lang="en-US" sz="2500" spc="-97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Berani dalam berkembang dengan strategi yang jelas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43699" y="7410815"/>
            <a:ext cx="6681725" cy="805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 membantu umkm naik kelas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38517" y="812214"/>
            <a:ext cx="342124" cy="342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67234" y="9001357"/>
            <a:ext cx="513886" cy="5138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93458" y="1751027"/>
            <a:ext cx="7777917" cy="212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41"/>
              </a:lnSpc>
            </a:pPr>
            <a:r>
              <a:rPr lang="en-US" sz="7785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NILAI UNTUK INVESTOR 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6241142" y="7560643"/>
            <a:ext cx="1499319" cy="149931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16721389" y="7946231"/>
            <a:ext cx="538826" cy="728143"/>
          </a:xfrm>
          <a:custGeom>
            <a:avLst/>
            <a:gdLst/>
            <a:ahLst/>
            <a:cxnLst/>
            <a:rect l="l" t="t" r="r" b="b"/>
            <a:pathLst>
              <a:path w="538826" h="728143">
                <a:moveTo>
                  <a:pt x="0" y="0"/>
                </a:moveTo>
                <a:lnTo>
                  <a:pt x="538825" y="0"/>
                </a:lnTo>
                <a:lnTo>
                  <a:pt x="538825" y="728142"/>
                </a:lnTo>
                <a:lnTo>
                  <a:pt x="0" y="72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67300" y="547539"/>
            <a:ext cx="8273161" cy="4965560"/>
          </a:xfrm>
          <a:custGeom>
            <a:avLst/>
            <a:gdLst/>
            <a:ahLst/>
            <a:cxnLst/>
            <a:rect l="l" t="t" r="r" b="b"/>
            <a:pathLst>
              <a:path w="8273161" h="4965560">
                <a:moveTo>
                  <a:pt x="0" y="0"/>
                </a:moveTo>
                <a:lnTo>
                  <a:pt x="8273161" y="0"/>
                </a:lnTo>
                <a:lnTo>
                  <a:pt x="8273161" y="4965560"/>
                </a:lnTo>
                <a:lnTo>
                  <a:pt x="0" y="496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79" b="-12479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962221" y="993359"/>
            <a:ext cx="342124" cy="3421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59157" y="4326139"/>
            <a:ext cx="7302863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239"/>
              </a:lnSpc>
              <a:buFont typeface="Arial"/>
              <a:buChar char="•"/>
            </a:pPr>
            <a:r>
              <a:rPr lang="en-US" sz="2699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Pasar UMKM sangat besar dan terus berkembang serta solusi yang relevan untuk berkelanjutan </a:t>
            </a:r>
          </a:p>
          <a:p>
            <a:pPr algn="ctr">
              <a:lnSpc>
                <a:spcPts val="3239"/>
              </a:lnSpc>
            </a:pPr>
            <a:endParaRPr lang="en-US" sz="2699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0" lvl="1" indent="-291465" algn="ctr">
              <a:lnSpc>
                <a:spcPts val="3239"/>
              </a:lnSpc>
              <a:buFont typeface="Arial"/>
              <a:buChar char="•"/>
            </a:pPr>
            <a:r>
              <a:rPr lang="en-US" sz="2699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 Mudah dikembangkan ke fitur lanjutan (AI dan prediksi)</a:t>
            </a:r>
          </a:p>
          <a:p>
            <a:pPr algn="ctr">
              <a:lnSpc>
                <a:spcPts val="3239"/>
              </a:lnSpc>
            </a:pPr>
            <a:endParaRPr lang="en-US" sz="2699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0" lvl="1" indent="-291465" algn="ctr">
              <a:lnSpc>
                <a:spcPts val="3239"/>
              </a:lnSpc>
              <a:buFont typeface="Arial"/>
              <a:buChar char="•"/>
            </a:pPr>
            <a:r>
              <a:rPr lang="en-US" sz="2699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Potensi berkolaborasi dengan institusi pendidikan dan UMKM</a:t>
            </a:r>
          </a:p>
        </p:txBody>
      </p:sp>
      <p:grpSp>
        <p:nvGrpSpPr>
          <p:cNvPr id="12" name="Group 12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28413" y="860681"/>
            <a:ext cx="3766579" cy="688290"/>
            <a:chOff x="0" y="0"/>
            <a:chExt cx="1232500" cy="225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2500" cy="225222"/>
            </a:xfrm>
            <a:custGeom>
              <a:avLst/>
              <a:gdLst/>
              <a:ahLst/>
              <a:cxnLst/>
              <a:rect l="l" t="t" r="r" b="b"/>
              <a:pathLst>
                <a:path w="1232500" h="225222">
                  <a:moveTo>
                    <a:pt x="104827" y="0"/>
                  </a:moveTo>
                  <a:lnTo>
                    <a:pt x="1127673" y="0"/>
                  </a:lnTo>
                  <a:cubicBezTo>
                    <a:pt x="1185567" y="0"/>
                    <a:pt x="1232500" y="46933"/>
                    <a:pt x="1232500" y="104827"/>
                  </a:cubicBezTo>
                  <a:lnTo>
                    <a:pt x="1232500" y="120396"/>
                  </a:lnTo>
                  <a:cubicBezTo>
                    <a:pt x="1232500" y="148197"/>
                    <a:pt x="1221455" y="174860"/>
                    <a:pt x="1201797" y="194519"/>
                  </a:cubicBezTo>
                  <a:cubicBezTo>
                    <a:pt x="1182138" y="214178"/>
                    <a:pt x="1155475" y="225222"/>
                    <a:pt x="1127673" y="225222"/>
                  </a:cubicBezTo>
                  <a:lnTo>
                    <a:pt x="104827" y="225222"/>
                  </a:lnTo>
                  <a:cubicBezTo>
                    <a:pt x="46933" y="225222"/>
                    <a:pt x="0" y="178290"/>
                    <a:pt x="0" y="120396"/>
                  </a:cubicBezTo>
                  <a:lnTo>
                    <a:pt x="0" y="104827"/>
                  </a:lnTo>
                  <a:cubicBezTo>
                    <a:pt x="0" y="46933"/>
                    <a:pt x="46933" y="0"/>
                    <a:pt x="104827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32500" cy="282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249902" y="8570010"/>
            <a:ext cx="3490559" cy="688290"/>
            <a:chOff x="0" y="0"/>
            <a:chExt cx="1142181" cy="2252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2181" cy="225222"/>
            </a:xfrm>
            <a:custGeom>
              <a:avLst/>
              <a:gdLst/>
              <a:ahLst/>
              <a:cxnLst/>
              <a:rect l="l" t="t" r="r" b="b"/>
              <a:pathLst>
                <a:path w="1142181" h="225222">
                  <a:moveTo>
                    <a:pt x="112611" y="0"/>
                  </a:moveTo>
                  <a:lnTo>
                    <a:pt x="1029569" y="0"/>
                  </a:lnTo>
                  <a:cubicBezTo>
                    <a:pt x="1059436" y="0"/>
                    <a:pt x="1088079" y="11864"/>
                    <a:pt x="1109198" y="32983"/>
                  </a:cubicBezTo>
                  <a:cubicBezTo>
                    <a:pt x="1130316" y="54102"/>
                    <a:pt x="1142181" y="82745"/>
                    <a:pt x="1142181" y="112611"/>
                  </a:cubicBezTo>
                  <a:lnTo>
                    <a:pt x="1142181" y="112611"/>
                  </a:lnTo>
                  <a:cubicBezTo>
                    <a:pt x="1142181" y="142477"/>
                    <a:pt x="1130316" y="171121"/>
                    <a:pt x="1109198" y="192239"/>
                  </a:cubicBezTo>
                  <a:cubicBezTo>
                    <a:pt x="1088079" y="213358"/>
                    <a:pt x="1059436" y="225222"/>
                    <a:pt x="1029569" y="225222"/>
                  </a:cubicBezTo>
                  <a:lnTo>
                    <a:pt x="112611" y="225222"/>
                  </a:lnTo>
                  <a:cubicBezTo>
                    <a:pt x="82745" y="225222"/>
                    <a:pt x="54102" y="213358"/>
                    <a:pt x="32983" y="192239"/>
                  </a:cubicBezTo>
                  <a:cubicBezTo>
                    <a:pt x="11864" y="171121"/>
                    <a:pt x="0" y="142477"/>
                    <a:pt x="0" y="112611"/>
                  </a:cubicBezTo>
                  <a:lnTo>
                    <a:pt x="0" y="112611"/>
                  </a:lnTo>
                  <a:cubicBezTo>
                    <a:pt x="0" y="82745"/>
                    <a:pt x="11864" y="54102"/>
                    <a:pt x="32983" y="32983"/>
                  </a:cubicBezTo>
                  <a:cubicBezTo>
                    <a:pt x="54102" y="11864"/>
                    <a:pt x="82745" y="0"/>
                    <a:pt x="112611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42181" cy="282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02107" y="3760954"/>
            <a:ext cx="2861073" cy="370949"/>
            <a:chOff x="0" y="0"/>
            <a:chExt cx="2081970" cy="26993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1970" cy="269936"/>
            </a:xfrm>
            <a:custGeom>
              <a:avLst/>
              <a:gdLst/>
              <a:ahLst/>
              <a:cxnLst/>
              <a:rect l="l" t="t" r="r" b="b"/>
              <a:pathLst>
                <a:path w="2081970" h="269936">
                  <a:moveTo>
                    <a:pt x="134968" y="0"/>
                  </a:moveTo>
                  <a:lnTo>
                    <a:pt x="1947003" y="0"/>
                  </a:lnTo>
                  <a:cubicBezTo>
                    <a:pt x="2021543" y="0"/>
                    <a:pt x="2081970" y="60427"/>
                    <a:pt x="2081970" y="134968"/>
                  </a:cubicBezTo>
                  <a:lnTo>
                    <a:pt x="2081970" y="134968"/>
                  </a:lnTo>
                  <a:cubicBezTo>
                    <a:pt x="2081970" y="170763"/>
                    <a:pt x="2067751" y="205093"/>
                    <a:pt x="2042439" y="230404"/>
                  </a:cubicBezTo>
                  <a:cubicBezTo>
                    <a:pt x="2017128" y="255716"/>
                    <a:pt x="1982798" y="269936"/>
                    <a:pt x="1947003" y="269936"/>
                  </a:cubicBezTo>
                  <a:lnTo>
                    <a:pt x="134968" y="269936"/>
                  </a:lnTo>
                  <a:cubicBezTo>
                    <a:pt x="60427" y="269936"/>
                    <a:pt x="0" y="209508"/>
                    <a:pt x="0" y="134968"/>
                  </a:cubicBezTo>
                  <a:lnTo>
                    <a:pt x="0" y="134968"/>
                  </a:lnTo>
                  <a:cubicBezTo>
                    <a:pt x="0" y="60427"/>
                    <a:pt x="60427" y="0"/>
                    <a:pt x="134968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81970" cy="327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700093" y="7584419"/>
            <a:ext cx="1527933" cy="15279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8417981">
            <a:off x="3189505" y="7977366"/>
            <a:ext cx="549109" cy="742039"/>
          </a:xfrm>
          <a:custGeom>
            <a:avLst/>
            <a:gdLst/>
            <a:ahLst/>
            <a:cxnLst/>
            <a:rect l="l" t="t" r="r" b="b"/>
            <a:pathLst>
              <a:path w="549109" h="742039">
                <a:moveTo>
                  <a:pt x="0" y="0"/>
                </a:moveTo>
                <a:lnTo>
                  <a:pt x="549109" y="0"/>
                </a:lnTo>
                <a:lnTo>
                  <a:pt x="549109" y="742039"/>
                </a:lnTo>
                <a:lnTo>
                  <a:pt x="0" y="742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28413" y="2181470"/>
            <a:ext cx="3766579" cy="7076830"/>
          </a:xfrm>
          <a:custGeom>
            <a:avLst/>
            <a:gdLst/>
            <a:ahLst/>
            <a:cxnLst/>
            <a:rect l="l" t="t" r="r" b="b"/>
            <a:pathLst>
              <a:path w="3766579" h="7076830">
                <a:moveTo>
                  <a:pt x="0" y="0"/>
                </a:moveTo>
                <a:lnTo>
                  <a:pt x="3766579" y="0"/>
                </a:lnTo>
                <a:lnTo>
                  <a:pt x="3766579" y="7076830"/>
                </a:lnTo>
                <a:lnTo>
                  <a:pt x="0" y="7076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89" r="-1258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195948" y="4760609"/>
            <a:ext cx="6165847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01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OptimaBiz</a:t>
            </a:r>
          </a:p>
          <a:p>
            <a:pPr algn="l">
              <a:lnSpc>
                <a:spcPts val="3120"/>
              </a:lnSpc>
            </a:pPr>
            <a:endParaRPr lang="en-US" sz="2600" spc="-101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20"/>
              </a:lnSpc>
            </a:pPr>
            <a:r>
              <a:rPr lang="en-US" sz="2600" spc="-101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Dari data →  insight  →  aksi nyata</a:t>
            </a:r>
          </a:p>
          <a:p>
            <a:pPr algn="l">
              <a:lnSpc>
                <a:spcPts val="3120"/>
              </a:lnSpc>
            </a:pPr>
            <a:r>
              <a:rPr lang="en-US" sz="2600" spc="-101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Asisten strategis yang membuat keputusan bisnis UMKM lebih cerdas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00093" y="1578199"/>
            <a:ext cx="6648454" cy="77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2"/>
              </a:lnSpc>
            </a:pPr>
            <a:r>
              <a:rPr lang="en-US" sz="5457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PENUTUP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249902" y="860681"/>
            <a:ext cx="3490559" cy="7179730"/>
          </a:xfrm>
          <a:custGeom>
            <a:avLst/>
            <a:gdLst/>
            <a:ahLst/>
            <a:cxnLst/>
            <a:rect l="l" t="t" r="r" b="b"/>
            <a:pathLst>
              <a:path w="3490559" h="7179730">
                <a:moveTo>
                  <a:pt x="0" y="0"/>
                </a:moveTo>
                <a:lnTo>
                  <a:pt x="3490559" y="0"/>
                </a:lnTo>
                <a:lnTo>
                  <a:pt x="3490559" y="7179730"/>
                </a:lnTo>
                <a:lnTo>
                  <a:pt x="0" y="71797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20" r="-18520"/>
            </a:stretch>
          </a:blipFill>
        </p:spPr>
      </p:sp>
      <p:grpSp>
        <p:nvGrpSpPr>
          <p:cNvPr id="19" name="Group 19"/>
          <p:cNvGrpSpPr/>
          <p:nvPr/>
        </p:nvGrpSpPr>
        <p:grpSpPr>
          <a:xfrm rot="-10800000">
            <a:off x="5563181" y="8177561"/>
            <a:ext cx="1211861" cy="341648"/>
            <a:chOff x="0" y="0"/>
            <a:chExt cx="881858" cy="2486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81858" cy="248613"/>
            </a:xfrm>
            <a:custGeom>
              <a:avLst/>
              <a:gdLst/>
              <a:ahLst/>
              <a:cxnLst/>
              <a:rect l="l" t="t" r="r" b="b"/>
              <a:pathLst>
                <a:path w="881858" h="248613">
                  <a:moveTo>
                    <a:pt x="124306" y="0"/>
                  </a:moveTo>
                  <a:lnTo>
                    <a:pt x="757551" y="0"/>
                  </a:lnTo>
                  <a:cubicBezTo>
                    <a:pt x="790519" y="0"/>
                    <a:pt x="822137" y="13097"/>
                    <a:pt x="845449" y="36409"/>
                  </a:cubicBezTo>
                  <a:cubicBezTo>
                    <a:pt x="868761" y="59721"/>
                    <a:pt x="881858" y="91338"/>
                    <a:pt x="881858" y="124306"/>
                  </a:cubicBezTo>
                  <a:lnTo>
                    <a:pt x="881858" y="124306"/>
                  </a:lnTo>
                  <a:cubicBezTo>
                    <a:pt x="881858" y="192959"/>
                    <a:pt x="826204" y="248613"/>
                    <a:pt x="757551" y="248613"/>
                  </a:cubicBezTo>
                  <a:lnTo>
                    <a:pt x="124306" y="248613"/>
                  </a:lnTo>
                  <a:cubicBezTo>
                    <a:pt x="91338" y="248613"/>
                    <a:pt x="59721" y="235516"/>
                    <a:pt x="36409" y="212204"/>
                  </a:cubicBezTo>
                  <a:cubicBezTo>
                    <a:pt x="13097" y="188892"/>
                    <a:pt x="0" y="157275"/>
                    <a:pt x="0" y="124306"/>
                  </a:cubicBezTo>
                  <a:lnTo>
                    <a:pt x="0" y="124306"/>
                  </a:lnTo>
                  <a:cubicBezTo>
                    <a:pt x="0" y="91338"/>
                    <a:pt x="13097" y="59721"/>
                    <a:pt x="36409" y="36409"/>
                  </a:cubicBezTo>
                  <a:cubicBezTo>
                    <a:pt x="59721" y="13097"/>
                    <a:pt x="91338" y="0"/>
                    <a:pt x="124306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881858" cy="30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49490" y="7151384"/>
            <a:ext cx="312304" cy="3123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2505569" y="4504569"/>
            <a:ext cx="9191922" cy="1277862"/>
            <a:chOff x="0" y="0"/>
            <a:chExt cx="2389879" cy="332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9879" cy="332241"/>
            </a:xfrm>
            <a:custGeom>
              <a:avLst/>
              <a:gdLst/>
              <a:ahLst/>
              <a:cxnLst/>
              <a:rect l="l" t="t" r="r" b="b"/>
              <a:pathLst>
                <a:path w="2389879" h="332241">
                  <a:moveTo>
                    <a:pt x="84225" y="0"/>
                  </a:moveTo>
                  <a:lnTo>
                    <a:pt x="2305653" y="0"/>
                  </a:lnTo>
                  <a:cubicBezTo>
                    <a:pt x="2352170" y="0"/>
                    <a:pt x="2389879" y="37709"/>
                    <a:pt x="2389879" y="84225"/>
                  </a:cubicBezTo>
                  <a:lnTo>
                    <a:pt x="2389879" y="248016"/>
                  </a:lnTo>
                  <a:cubicBezTo>
                    <a:pt x="2389879" y="270354"/>
                    <a:pt x="2381005" y="291777"/>
                    <a:pt x="2365210" y="307572"/>
                  </a:cubicBezTo>
                  <a:cubicBezTo>
                    <a:pt x="2349414" y="323367"/>
                    <a:pt x="2327991" y="332241"/>
                    <a:pt x="2305653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89879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4888" y="2688687"/>
            <a:ext cx="8519112" cy="365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3"/>
              </a:lnSpc>
            </a:pPr>
            <a:r>
              <a:rPr lang="en-US" sz="13366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Terima</a:t>
            </a:r>
          </a:p>
          <a:p>
            <a:pPr algn="l">
              <a:lnSpc>
                <a:spcPts val="13633"/>
              </a:lnSpc>
            </a:pPr>
            <a:r>
              <a:rPr lang="en-US" sz="13366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Kasih!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7784780" y="557340"/>
            <a:ext cx="8071946" cy="820983"/>
            <a:chOff x="0" y="0"/>
            <a:chExt cx="2006951" cy="2041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6951" cy="204123"/>
            </a:xfrm>
            <a:custGeom>
              <a:avLst/>
              <a:gdLst/>
              <a:ahLst/>
              <a:cxnLst/>
              <a:rect l="l" t="t" r="r" b="b"/>
              <a:pathLst>
                <a:path w="2006951" h="204123">
                  <a:moveTo>
                    <a:pt x="48915" y="0"/>
                  </a:moveTo>
                  <a:lnTo>
                    <a:pt x="1958036" y="0"/>
                  </a:lnTo>
                  <a:cubicBezTo>
                    <a:pt x="1971009" y="0"/>
                    <a:pt x="1983451" y="5154"/>
                    <a:pt x="1992624" y="14327"/>
                  </a:cubicBezTo>
                  <a:cubicBezTo>
                    <a:pt x="2001798" y="23500"/>
                    <a:pt x="2006951" y="35942"/>
                    <a:pt x="2006951" y="48915"/>
                  </a:cubicBezTo>
                  <a:lnTo>
                    <a:pt x="2006951" y="155209"/>
                  </a:lnTo>
                  <a:cubicBezTo>
                    <a:pt x="2006951" y="182224"/>
                    <a:pt x="1985051" y="204123"/>
                    <a:pt x="1958036" y="204123"/>
                  </a:cubicBezTo>
                  <a:lnTo>
                    <a:pt x="48915" y="204123"/>
                  </a:lnTo>
                  <a:cubicBezTo>
                    <a:pt x="21900" y="204123"/>
                    <a:pt x="0" y="182224"/>
                    <a:pt x="0" y="155209"/>
                  </a:cubicBezTo>
                  <a:lnTo>
                    <a:pt x="0" y="48915"/>
                  </a:lnTo>
                  <a:cubicBezTo>
                    <a:pt x="0" y="21900"/>
                    <a:pt x="21900" y="0"/>
                    <a:pt x="48915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06951" cy="261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84780" y="2042252"/>
            <a:ext cx="8071946" cy="5973408"/>
          </a:xfrm>
          <a:custGeom>
            <a:avLst/>
            <a:gdLst/>
            <a:ahLst/>
            <a:cxnLst/>
            <a:rect l="l" t="t" r="r" b="b"/>
            <a:pathLst>
              <a:path w="8071946" h="5973408">
                <a:moveTo>
                  <a:pt x="0" y="0"/>
                </a:moveTo>
                <a:lnTo>
                  <a:pt x="8071946" y="0"/>
                </a:lnTo>
                <a:lnTo>
                  <a:pt x="8071946" y="5973409"/>
                </a:lnTo>
                <a:lnTo>
                  <a:pt x="0" y="597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36" r="-5536"/>
            </a:stretch>
          </a:blipFill>
        </p:spPr>
      </p:sp>
      <p:grpSp>
        <p:nvGrpSpPr>
          <p:cNvPr id="10" name="Group 10"/>
          <p:cNvGrpSpPr/>
          <p:nvPr/>
        </p:nvGrpSpPr>
        <p:grpSpPr>
          <a:xfrm rot="-10800000">
            <a:off x="14018411" y="9069032"/>
            <a:ext cx="1838314" cy="349945"/>
            <a:chOff x="0" y="0"/>
            <a:chExt cx="1306003" cy="2486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06003" cy="248613"/>
            </a:xfrm>
            <a:custGeom>
              <a:avLst/>
              <a:gdLst/>
              <a:ahLst/>
              <a:cxnLst/>
              <a:rect l="l" t="t" r="r" b="b"/>
              <a:pathLst>
                <a:path w="1306003" h="248613">
                  <a:moveTo>
                    <a:pt x="124306" y="0"/>
                  </a:moveTo>
                  <a:lnTo>
                    <a:pt x="1181697" y="0"/>
                  </a:lnTo>
                  <a:cubicBezTo>
                    <a:pt x="1214665" y="0"/>
                    <a:pt x="1246283" y="13097"/>
                    <a:pt x="1269595" y="36409"/>
                  </a:cubicBezTo>
                  <a:cubicBezTo>
                    <a:pt x="1292907" y="59721"/>
                    <a:pt x="1306003" y="91338"/>
                    <a:pt x="1306003" y="124306"/>
                  </a:cubicBezTo>
                  <a:lnTo>
                    <a:pt x="1306003" y="124306"/>
                  </a:lnTo>
                  <a:cubicBezTo>
                    <a:pt x="1306003" y="192959"/>
                    <a:pt x="1250349" y="248613"/>
                    <a:pt x="1181697" y="248613"/>
                  </a:cubicBezTo>
                  <a:lnTo>
                    <a:pt x="124306" y="248613"/>
                  </a:lnTo>
                  <a:cubicBezTo>
                    <a:pt x="91338" y="248613"/>
                    <a:pt x="59721" y="235516"/>
                    <a:pt x="36409" y="212204"/>
                  </a:cubicBezTo>
                  <a:cubicBezTo>
                    <a:pt x="13097" y="188892"/>
                    <a:pt x="0" y="157275"/>
                    <a:pt x="0" y="124306"/>
                  </a:cubicBezTo>
                  <a:lnTo>
                    <a:pt x="0" y="124306"/>
                  </a:lnTo>
                  <a:cubicBezTo>
                    <a:pt x="0" y="91338"/>
                    <a:pt x="13097" y="59721"/>
                    <a:pt x="36409" y="36409"/>
                  </a:cubicBezTo>
                  <a:cubicBezTo>
                    <a:pt x="59721" y="13097"/>
                    <a:pt x="91338" y="0"/>
                    <a:pt x="124306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306003" cy="305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4602952" y="2750396"/>
            <a:ext cx="4997156" cy="959186"/>
            <a:chOff x="0" y="0"/>
            <a:chExt cx="1299249" cy="24938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99249" cy="249386"/>
            </a:xfrm>
            <a:custGeom>
              <a:avLst/>
              <a:gdLst/>
              <a:ahLst/>
              <a:cxnLst/>
              <a:rect l="l" t="t" r="r" b="b"/>
              <a:pathLst>
                <a:path w="1299249" h="249386">
                  <a:moveTo>
                    <a:pt x="79013" y="0"/>
                  </a:moveTo>
                  <a:lnTo>
                    <a:pt x="1220237" y="0"/>
                  </a:lnTo>
                  <a:cubicBezTo>
                    <a:pt x="1241192" y="0"/>
                    <a:pt x="1261289" y="8325"/>
                    <a:pt x="1276107" y="23142"/>
                  </a:cubicBezTo>
                  <a:cubicBezTo>
                    <a:pt x="1290925" y="37960"/>
                    <a:pt x="1299249" y="58057"/>
                    <a:pt x="1299249" y="79013"/>
                  </a:cubicBezTo>
                  <a:lnTo>
                    <a:pt x="1299249" y="170374"/>
                  </a:lnTo>
                  <a:cubicBezTo>
                    <a:pt x="1299249" y="191329"/>
                    <a:pt x="1290925" y="211426"/>
                    <a:pt x="1276107" y="226244"/>
                  </a:cubicBezTo>
                  <a:cubicBezTo>
                    <a:pt x="1261289" y="241062"/>
                    <a:pt x="1241192" y="249386"/>
                    <a:pt x="1220237" y="249386"/>
                  </a:cubicBezTo>
                  <a:lnTo>
                    <a:pt x="79013" y="249386"/>
                  </a:lnTo>
                  <a:cubicBezTo>
                    <a:pt x="58057" y="249386"/>
                    <a:pt x="37960" y="241062"/>
                    <a:pt x="23142" y="226244"/>
                  </a:cubicBezTo>
                  <a:cubicBezTo>
                    <a:pt x="8325" y="211426"/>
                    <a:pt x="0" y="191329"/>
                    <a:pt x="0" y="170374"/>
                  </a:cubicBezTo>
                  <a:lnTo>
                    <a:pt x="0" y="79013"/>
                  </a:lnTo>
                  <a:cubicBezTo>
                    <a:pt x="0" y="58057"/>
                    <a:pt x="8325" y="37960"/>
                    <a:pt x="23142" y="23142"/>
                  </a:cubicBezTo>
                  <a:cubicBezTo>
                    <a:pt x="37960" y="8325"/>
                    <a:pt x="58057" y="0"/>
                    <a:pt x="7901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99249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 rot="5400000">
            <a:off x="14612477" y="3023714"/>
            <a:ext cx="4997156" cy="41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7"/>
              </a:lnSpc>
            </a:pPr>
            <a:r>
              <a:rPr lang="en-US" sz="2648" b="1">
                <a:solidFill>
                  <a:srgbClr val="271A4D"/>
                </a:solidFill>
                <a:latin typeface="Poppins Heavy"/>
                <a:ea typeface="Poppins Heavy"/>
                <a:cs typeface="Poppins Heavy"/>
                <a:sym typeface="Poppins Heavy"/>
              </a:rPr>
              <a:t>OPTIMABIZ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107514" y="976023"/>
            <a:ext cx="524728" cy="52472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711137" y="7224046"/>
            <a:ext cx="1376735" cy="405155"/>
            <a:chOff x="0" y="0"/>
            <a:chExt cx="978081" cy="2878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8081" cy="287836"/>
            </a:xfrm>
            <a:custGeom>
              <a:avLst/>
              <a:gdLst/>
              <a:ahLst/>
              <a:cxnLst/>
              <a:rect l="l" t="t" r="r" b="b"/>
              <a:pathLst>
                <a:path w="978081" h="287836">
                  <a:moveTo>
                    <a:pt x="143918" y="0"/>
                  </a:moveTo>
                  <a:lnTo>
                    <a:pt x="834163" y="0"/>
                  </a:lnTo>
                  <a:cubicBezTo>
                    <a:pt x="872332" y="0"/>
                    <a:pt x="908939" y="15163"/>
                    <a:pt x="935928" y="42153"/>
                  </a:cubicBezTo>
                  <a:cubicBezTo>
                    <a:pt x="962918" y="69143"/>
                    <a:pt x="978081" y="105749"/>
                    <a:pt x="978081" y="143918"/>
                  </a:cubicBezTo>
                  <a:lnTo>
                    <a:pt x="978081" y="143918"/>
                  </a:lnTo>
                  <a:cubicBezTo>
                    <a:pt x="978081" y="223402"/>
                    <a:pt x="913647" y="287836"/>
                    <a:pt x="834163" y="287836"/>
                  </a:cubicBezTo>
                  <a:lnTo>
                    <a:pt x="143918" y="287836"/>
                  </a:lnTo>
                  <a:cubicBezTo>
                    <a:pt x="64434" y="287836"/>
                    <a:pt x="0" y="223402"/>
                    <a:pt x="0" y="143918"/>
                  </a:cubicBezTo>
                  <a:lnTo>
                    <a:pt x="0" y="143918"/>
                  </a:lnTo>
                  <a:cubicBezTo>
                    <a:pt x="0" y="64434"/>
                    <a:pt x="64434" y="0"/>
                    <a:pt x="143918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978081" cy="344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11477" y="6961682"/>
            <a:ext cx="524728" cy="52472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547539" y="557340"/>
            <a:ext cx="2199668" cy="759565"/>
            <a:chOff x="0" y="0"/>
            <a:chExt cx="722212" cy="2493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2212" cy="249386"/>
            </a:xfrm>
            <a:custGeom>
              <a:avLst/>
              <a:gdLst/>
              <a:ahLst/>
              <a:cxnLst/>
              <a:rect l="l" t="t" r="r" b="b"/>
              <a:pathLst>
                <a:path w="722212" h="249386">
                  <a:moveTo>
                    <a:pt x="124693" y="0"/>
                  </a:moveTo>
                  <a:lnTo>
                    <a:pt x="597519" y="0"/>
                  </a:lnTo>
                  <a:cubicBezTo>
                    <a:pt x="630590" y="0"/>
                    <a:pt x="662306" y="13137"/>
                    <a:pt x="685691" y="36522"/>
                  </a:cubicBezTo>
                  <a:cubicBezTo>
                    <a:pt x="709075" y="59906"/>
                    <a:pt x="722212" y="91622"/>
                    <a:pt x="722212" y="124693"/>
                  </a:cubicBezTo>
                  <a:lnTo>
                    <a:pt x="722212" y="124693"/>
                  </a:lnTo>
                  <a:cubicBezTo>
                    <a:pt x="722212" y="157764"/>
                    <a:pt x="709075" y="189480"/>
                    <a:pt x="685691" y="212864"/>
                  </a:cubicBezTo>
                  <a:cubicBezTo>
                    <a:pt x="662306" y="236249"/>
                    <a:pt x="630590" y="249386"/>
                    <a:pt x="597519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22212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65677" y="742103"/>
            <a:ext cx="1809844" cy="36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21"/>
              </a:lnSpc>
            </a:pPr>
            <a:r>
              <a:rPr lang="en-US" sz="2184" b="1">
                <a:solidFill>
                  <a:srgbClr val="271A4D"/>
                </a:solidFill>
                <a:latin typeface="Poppins Heavy"/>
                <a:ea typeface="Poppins Heavy"/>
                <a:cs typeface="Poppins Heavy"/>
                <a:sym typeface="Poppins Heavy"/>
              </a:rPr>
              <a:t>OptimaBiz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06750" y="873836"/>
            <a:ext cx="126572" cy="12657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71A4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493232" y="1969649"/>
            <a:ext cx="3287880" cy="854393"/>
            <a:chOff x="0" y="0"/>
            <a:chExt cx="959690" cy="249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9690" cy="249386"/>
            </a:xfrm>
            <a:custGeom>
              <a:avLst/>
              <a:gdLst/>
              <a:ahLst/>
              <a:cxnLst/>
              <a:rect l="l" t="t" r="r" b="b"/>
              <a:pathLst>
                <a:path w="959690" h="249386">
                  <a:moveTo>
                    <a:pt x="120089" y="0"/>
                  </a:moveTo>
                  <a:lnTo>
                    <a:pt x="839601" y="0"/>
                  </a:lnTo>
                  <a:cubicBezTo>
                    <a:pt x="871450" y="0"/>
                    <a:pt x="901996" y="12652"/>
                    <a:pt x="924517" y="35173"/>
                  </a:cubicBezTo>
                  <a:cubicBezTo>
                    <a:pt x="947038" y="57694"/>
                    <a:pt x="959690" y="88239"/>
                    <a:pt x="959690" y="120089"/>
                  </a:cubicBezTo>
                  <a:lnTo>
                    <a:pt x="959690" y="129297"/>
                  </a:lnTo>
                  <a:cubicBezTo>
                    <a:pt x="959690" y="161147"/>
                    <a:pt x="947038" y="191692"/>
                    <a:pt x="924517" y="214213"/>
                  </a:cubicBezTo>
                  <a:cubicBezTo>
                    <a:pt x="901996" y="236734"/>
                    <a:pt x="871450" y="249386"/>
                    <a:pt x="839601" y="249386"/>
                  </a:cubicBezTo>
                  <a:lnTo>
                    <a:pt x="120089" y="249386"/>
                  </a:lnTo>
                  <a:cubicBezTo>
                    <a:pt x="88239" y="249386"/>
                    <a:pt x="57694" y="236734"/>
                    <a:pt x="35173" y="214213"/>
                  </a:cubicBezTo>
                  <a:cubicBezTo>
                    <a:pt x="12652" y="191692"/>
                    <a:pt x="0" y="161147"/>
                    <a:pt x="0" y="129297"/>
                  </a:cubicBezTo>
                  <a:lnTo>
                    <a:pt x="0" y="120089"/>
                  </a:lnTo>
                  <a:cubicBezTo>
                    <a:pt x="0" y="88239"/>
                    <a:pt x="12652" y="57694"/>
                    <a:pt x="35173" y="35173"/>
                  </a:cubicBezTo>
                  <a:cubicBezTo>
                    <a:pt x="57694" y="12652"/>
                    <a:pt x="88239" y="0"/>
                    <a:pt x="120089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959690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2567149" y="5590103"/>
            <a:ext cx="3203537" cy="439096"/>
            <a:chOff x="0" y="0"/>
            <a:chExt cx="2410845" cy="3304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10845" cy="330445"/>
            </a:xfrm>
            <a:custGeom>
              <a:avLst/>
              <a:gdLst/>
              <a:ahLst/>
              <a:cxnLst/>
              <a:rect l="l" t="t" r="r" b="b"/>
              <a:pathLst>
                <a:path w="2410845" h="330445">
                  <a:moveTo>
                    <a:pt x="165222" y="0"/>
                  </a:moveTo>
                  <a:lnTo>
                    <a:pt x="2245623" y="0"/>
                  </a:lnTo>
                  <a:cubicBezTo>
                    <a:pt x="2336873" y="0"/>
                    <a:pt x="2410845" y="73973"/>
                    <a:pt x="2410845" y="165222"/>
                  </a:cubicBezTo>
                  <a:lnTo>
                    <a:pt x="2410845" y="165222"/>
                  </a:lnTo>
                  <a:cubicBezTo>
                    <a:pt x="2410845" y="209042"/>
                    <a:pt x="2393438" y="251067"/>
                    <a:pt x="2362453" y="282052"/>
                  </a:cubicBezTo>
                  <a:cubicBezTo>
                    <a:pt x="2331468" y="313038"/>
                    <a:pt x="2289443" y="330445"/>
                    <a:pt x="2245623" y="330445"/>
                  </a:cubicBezTo>
                  <a:lnTo>
                    <a:pt x="165222" y="330445"/>
                  </a:lnTo>
                  <a:cubicBezTo>
                    <a:pt x="121403" y="330445"/>
                    <a:pt x="79378" y="313038"/>
                    <a:pt x="48393" y="282052"/>
                  </a:cubicBezTo>
                  <a:cubicBezTo>
                    <a:pt x="17407" y="251067"/>
                    <a:pt x="0" y="209042"/>
                    <a:pt x="0" y="165222"/>
                  </a:cubicBezTo>
                  <a:lnTo>
                    <a:pt x="0" y="165222"/>
                  </a:lnTo>
                  <a:cubicBezTo>
                    <a:pt x="0" y="121403"/>
                    <a:pt x="17407" y="79378"/>
                    <a:pt x="48393" y="48393"/>
                  </a:cubicBezTo>
                  <a:cubicBezTo>
                    <a:pt x="79378" y="17407"/>
                    <a:pt x="121403" y="0"/>
                    <a:pt x="165222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410845" cy="387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3105484" y="2384291"/>
            <a:ext cx="1149026" cy="362844"/>
            <a:chOff x="0" y="0"/>
            <a:chExt cx="864708" cy="27306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4708" cy="273061"/>
            </a:xfrm>
            <a:custGeom>
              <a:avLst/>
              <a:gdLst/>
              <a:ahLst/>
              <a:cxnLst/>
              <a:rect l="l" t="t" r="r" b="b"/>
              <a:pathLst>
                <a:path w="864708" h="273061">
                  <a:moveTo>
                    <a:pt x="136530" y="0"/>
                  </a:moveTo>
                  <a:lnTo>
                    <a:pt x="728178" y="0"/>
                  </a:lnTo>
                  <a:cubicBezTo>
                    <a:pt x="764388" y="0"/>
                    <a:pt x="799115" y="14384"/>
                    <a:pt x="824719" y="39989"/>
                  </a:cubicBezTo>
                  <a:cubicBezTo>
                    <a:pt x="850324" y="65593"/>
                    <a:pt x="864708" y="100320"/>
                    <a:pt x="864708" y="136530"/>
                  </a:cubicBezTo>
                  <a:lnTo>
                    <a:pt x="864708" y="136530"/>
                  </a:lnTo>
                  <a:cubicBezTo>
                    <a:pt x="864708" y="211934"/>
                    <a:pt x="803581" y="273061"/>
                    <a:pt x="728178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64708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625161" y="5229888"/>
            <a:ext cx="6666622" cy="3554968"/>
          </a:xfrm>
          <a:custGeom>
            <a:avLst/>
            <a:gdLst/>
            <a:ahLst/>
            <a:cxnLst/>
            <a:rect l="l" t="t" r="r" b="b"/>
            <a:pathLst>
              <a:path w="6666622" h="3554968">
                <a:moveTo>
                  <a:pt x="0" y="0"/>
                </a:moveTo>
                <a:lnTo>
                  <a:pt x="6666622" y="0"/>
                </a:lnTo>
                <a:lnTo>
                  <a:pt x="6666622" y="3554968"/>
                </a:lnTo>
                <a:lnTo>
                  <a:pt x="0" y="3554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323" b="-20323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3126392" y="8311412"/>
            <a:ext cx="4406461" cy="946888"/>
            <a:chOff x="0" y="0"/>
            <a:chExt cx="1160549" cy="2493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60549" cy="249386"/>
            </a:xfrm>
            <a:custGeom>
              <a:avLst/>
              <a:gdLst/>
              <a:ahLst/>
              <a:cxnLst/>
              <a:rect l="l" t="t" r="r" b="b"/>
              <a:pathLst>
                <a:path w="1160549" h="249386">
                  <a:moveTo>
                    <a:pt x="89604" y="0"/>
                  </a:moveTo>
                  <a:lnTo>
                    <a:pt x="1070945" y="0"/>
                  </a:lnTo>
                  <a:cubicBezTo>
                    <a:pt x="1094710" y="0"/>
                    <a:pt x="1117501" y="9440"/>
                    <a:pt x="1134305" y="26244"/>
                  </a:cubicBezTo>
                  <a:cubicBezTo>
                    <a:pt x="1151109" y="43049"/>
                    <a:pt x="1160549" y="65840"/>
                    <a:pt x="1160549" y="89604"/>
                  </a:cubicBezTo>
                  <a:lnTo>
                    <a:pt x="1160549" y="159782"/>
                  </a:lnTo>
                  <a:cubicBezTo>
                    <a:pt x="1160549" y="183546"/>
                    <a:pt x="1151109" y="206338"/>
                    <a:pt x="1134305" y="223142"/>
                  </a:cubicBezTo>
                  <a:cubicBezTo>
                    <a:pt x="1117501" y="239946"/>
                    <a:pt x="1094710" y="249386"/>
                    <a:pt x="1070945" y="249386"/>
                  </a:cubicBezTo>
                  <a:lnTo>
                    <a:pt x="89604" y="249386"/>
                  </a:lnTo>
                  <a:cubicBezTo>
                    <a:pt x="65840" y="249386"/>
                    <a:pt x="43049" y="239946"/>
                    <a:pt x="26244" y="223142"/>
                  </a:cubicBezTo>
                  <a:cubicBezTo>
                    <a:pt x="9440" y="206338"/>
                    <a:pt x="0" y="183546"/>
                    <a:pt x="0" y="159782"/>
                  </a:cubicBezTo>
                  <a:lnTo>
                    <a:pt x="0" y="89604"/>
                  </a:lnTo>
                  <a:cubicBezTo>
                    <a:pt x="0" y="65840"/>
                    <a:pt x="9440" y="43049"/>
                    <a:pt x="26244" y="26244"/>
                  </a:cubicBezTo>
                  <a:cubicBezTo>
                    <a:pt x="43049" y="9440"/>
                    <a:pt x="65840" y="0"/>
                    <a:pt x="89604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160549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26392" y="8641981"/>
            <a:ext cx="4406461" cy="327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5"/>
              </a:lnSpc>
            </a:pPr>
            <a:r>
              <a:rPr lang="en-US" sz="250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 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-342946" y="2192418"/>
            <a:ext cx="2965458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13 FEBRUARI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207559" y="3351858"/>
            <a:ext cx="415216" cy="41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0185" y="6333064"/>
            <a:ext cx="426355" cy="42635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567149" y="1592029"/>
            <a:ext cx="9707084" cy="252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49"/>
              </a:lnSpc>
            </a:pPr>
            <a:r>
              <a:rPr lang="en-US" sz="102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NAMA KELOMPOK 5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92948" y="6352114"/>
            <a:ext cx="5983592" cy="2785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5117" lvl="1" indent="-332558" algn="l">
              <a:lnSpc>
                <a:spcPts val="3142"/>
              </a:lnSpc>
              <a:buFont typeface="Arial"/>
              <a:buChar char="•"/>
            </a:pPr>
            <a:r>
              <a:rPr lang="en-US" sz="30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Rehan (062402063)</a:t>
            </a:r>
          </a:p>
          <a:p>
            <a:pPr algn="l">
              <a:lnSpc>
                <a:spcPts val="3142"/>
              </a:lnSpc>
            </a:pPr>
            <a:endParaRPr lang="en-US" sz="3080" b="1">
              <a:solidFill>
                <a:srgbClr val="271A4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5117" lvl="1" indent="-332558" algn="l">
              <a:lnSpc>
                <a:spcPts val="3142"/>
              </a:lnSpc>
              <a:buFont typeface="Arial"/>
              <a:buChar char="•"/>
            </a:pPr>
            <a:r>
              <a:rPr lang="en-US" sz="30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Louis (062402040)</a:t>
            </a:r>
          </a:p>
          <a:p>
            <a:pPr algn="l">
              <a:lnSpc>
                <a:spcPts val="3142"/>
              </a:lnSpc>
            </a:pPr>
            <a:endParaRPr lang="en-US" sz="3080" b="1">
              <a:solidFill>
                <a:srgbClr val="271A4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5117" lvl="1" indent="-332558" algn="l">
              <a:lnSpc>
                <a:spcPts val="3142"/>
              </a:lnSpc>
              <a:buFont typeface="Arial"/>
              <a:buChar char="•"/>
            </a:pPr>
            <a:r>
              <a:rPr lang="en-US" sz="30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Gilang (062402004)</a:t>
            </a:r>
          </a:p>
          <a:p>
            <a:pPr algn="l">
              <a:lnSpc>
                <a:spcPts val="3142"/>
              </a:lnSpc>
            </a:pPr>
            <a:endParaRPr lang="en-US" sz="3080" b="1">
              <a:solidFill>
                <a:srgbClr val="271A4D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665117" lvl="1" indent="-332558" algn="l">
              <a:lnSpc>
                <a:spcPts val="3142"/>
              </a:lnSpc>
              <a:buFont typeface="Arial"/>
              <a:buChar char="•"/>
            </a:pPr>
            <a:r>
              <a:rPr lang="en-US" sz="308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Chyntia. (062402049)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543" y="972736"/>
            <a:ext cx="5549421" cy="8766725"/>
          </a:xfrm>
          <a:custGeom>
            <a:avLst/>
            <a:gdLst/>
            <a:ahLst/>
            <a:cxnLst/>
            <a:rect l="l" t="t" r="r" b="b"/>
            <a:pathLst>
              <a:path w="5549421" h="8766725">
                <a:moveTo>
                  <a:pt x="0" y="0"/>
                </a:moveTo>
                <a:lnTo>
                  <a:pt x="5549421" y="0"/>
                </a:lnTo>
                <a:lnTo>
                  <a:pt x="5549421" y="8766725"/>
                </a:lnTo>
                <a:lnTo>
                  <a:pt x="0" y="876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0" r="-650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4556488" y="7584134"/>
            <a:ext cx="4028953" cy="946888"/>
            <a:chOff x="0" y="0"/>
            <a:chExt cx="1061123" cy="2493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1123" cy="249386"/>
            </a:xfrm>
            <a:custGeom>
              <a:avLst/>
              <a:gdLst/>
              <a:ahLst/>
              <a:cxnLst/>
              <a:rect l="l" t="t" r="r" b="b"/>
              <a:pathLst>
                <a:path w="1061123" h="249386">
                  <a:moveTo>
                    <a:pt x="124693" y="0"/>
                  </a:moveTo>
                  <a:lnTo>
                    <a:pt x="936430" y="0"/>
                  </a:lnTo>
                  <a:cubicBezTo>
                    <a:pt x="969501" y="0"/>
                    <a:pt x="1001217" y="13137"/>
                    <a:pt x="1024602" y="36522"/>
                  </a:cubicBezTo>
                  <a:cubicBezTo>
                    <a:pt x="1047986" y="59906"/>
                    <a:pt x="1061123" y="91622"/>
                    <a:pt x="1061123" y="124693"/>
                  </a:cubicBezTo>
                  <a:lnTo>
                    <a:pt x="1061123" y="124693"/>
                  </a:lnTo>
                  <a:cubicBezTo>
                    <a:pt x="1061123" y="157764"/>
                    <a:pt x="1047986" y="189480"/>
                    <a:pt x="1024602" y="212864"/>
                  </a:cubicBezTo>
                  <a:cubicBezTo>
                    <a:pt x="1001217" y="236249"/>
                    <a:pt x="969501" y="249386"/>
                    <a:pt x="936430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61123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7539" y="547539"/>
            <a:ext cx="1889645" cy="18896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4603402" y="7301643"/>
            <a:ext cx="1149026" cy="362844"/>
            <a:chOff x="0" y="0"/>
            <a:chExt cx="864708" cy="273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4708" cy="273061"/>
            </a:xfrm>
            <a:custGeom>
              <a:avLst/>
              <a:gdLst/>
              <a:ahLst/>
              <a:cxnLst/>
              <a:rect l="l" t="t" r="r" b="b"/>
              <a:pathLst>
                <a:path w="864708" h="273061">
                  <a:moveTo>
                    <a:pt x="136530" y="0"/>
                  </a:moveTo>
                  <a:lnTo>
                    <a:pt x="728178" y="0"/>
                  </a:lnTo>
                  <a:cubicBezTo>
                    <a:pt x="764388" y="0"/>
                    <a:pt x="799115" y="14384"/>
                    <a:pt x="824719" y="39989"/>
                  </a:cubicBezTo>
                  <a:cubicBezTo>
                    <a:pt x="850324" y="65593"/>
                    <a:pt x="864708" y="100320"/>
                    <a:pt x="864708" y="136530"/>
                  </a:cubicBezTo>
                  <a:lnTo>
                    <a:pt x="864708" y="136530"/>
                  </a:lnTo>
                  <a:cubicBezTo>
                    <a:pt x="864708" y="211934"/>
                    <a:pt x="803581" y="273061"/>
                    <a:pt x="728178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64708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8668155" y="1650490"/>
            <a:ext cx="1149026" cy="362844"/>
            <a:chOff x="0" y="0"/>
            <a:chExt cx="864708" cy="27306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64708" cy="273061"/>
            </a:xfrm>
            <a:custGeom>
              <a:avLst/>
              <a:gdLst/>
              <a:ahLst/>
              <a:cxnLst/>
              <a:rect l="l" t="t" r="r" b="b"/>
              <a:pathLst>
                <a:path w="864708" h="273061">
                  <a:moveTo>
                    <a:pt x="136530" y="0"/>
                  </a:moveTo>
                  <a:lnTo>
                    <a:pt x="728178" y="0"/>
                  </a:lnTo>
                  <a:cubicBezTo>
                    <a:pt x="764388" y="0"/>
                    <a:pt x="799115" y="14384"/>
                    <a:pt x="824719" y="39989"/>
                  </a:cubicBezTo>
                  <a:cubicBezTo>
                    <a:pt x="850324" y="65593"/>
                    <a:pt x="864708" y="100320"/>
                    <a:pt x="864708" y="136530"/>
                  </a:cubicBezTo>
                  <a:lnTo>
                    <a:pt x="864708" y="136530"/>
                  </a:lnTo>
                  <a:cubicBezTo>
                    <a:pt x="864708" y="211934"/>
                    <a:pt x="803581" y="273061"/>
                    <a:pt x="728178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64708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481470" y="9063156"/>
            <a:ext cx="676305" cy="67630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00318" y="7703469"/>
            <a:ext cx="342124" cy="34212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400000">
            <a:off x="1152811" y="1033509"/>
            <a:ext cx="679101" cy="917704"/>
          </a:xfrm>
          <a:custGeom>
            <a:avLst/>
            <a:gdLst/>
            <a:ahLst/>
            <a:cxnLst/>
            <a:rect l="l" t="t" r="r" b="b"/>
            <a:pathLst>
              <a:path w="679101" h="917704">
                <a:moveTo>
                  <a:pt x="0" y="0"/>
                </a:moveTo>
                <a:lnTo>
                  <a:pt x="679101" y="0"/>
                </a:lnTo>
                <a:lnTo>
                  <a:pt x="679101" y="917705"/>
                </a:lnTo>
                <a:lnTo>
                  <a:pt x="0" y="917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829744" y="7795641"/>
            <a:ext cx="348244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3062" b="1">
                <a:solidFill>
                  <a:srgbClr val="271A4D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OPTIMABIZ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66339" y="2815936"/>
            <a:ext cx="8306567" cy="884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6083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83039" y="4657725"/>
            <a:ext cx="5215199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-78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UMKM biasanya mempunyai data harga,biaya dan penjualan tetapi bingung bagaimana memakainya.</a:t>
            </a:r>
          </a:p>
          <a:p>
            <a:pPr algn="l">
              <a:lnSpc>
                <a:spcPts val="2400"/>
              </a:lnSpc>
            </a:pPr>
            <a:endParaRPr lang="en-US" sz="2000" spc="-78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400"/>
              </a:lnSpc>
            </a:pPr>
            <a:r>
              <a:rPr lang="en-US" sz="2000" spc="-78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Akibatnya =&gt;  Margin tipis,Stok menumpuk serta pertumbuhan lambat .</a:t>
            </a: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12541331" y="4540331"/>
            <a:ext cx="9191922" cy="1206337"/>
            <a:chOff x="0" y="0"/>
            <a:chExt cx="2531576" cy="3322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15836725" y="1626276"/>
            <a:ext cx="2601134" cy="854393"/>
            <a:chOff x="0" y="0"/>
            <a:chExt cx="759238" cy="24938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 rot="-5400000">
            <a:off x="15907150" y="1834874"/>
            <a:ext cx="2438437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4545" y="547539"/>
            <a:ext cx="5014154" cy="9191922"/>
          </a:xfrm>
          <a:custGeom>
            <a:avLst/>
            <a:gdLst/>
            <a:ahLst/>
            <a:cxnLst/>
            <a:rect l="l" t="t" r="r" b="b"/>
            <a:pathLst>
              <a:path w="5014154" h="9191922">
                <a:moveTo>
                  <a:pt x="0" y="0"/>
                </a:moveTo>
                <a:lnTo>
                  <a:pt x="5014154" y="0"/>
                </a:lnTo>
                <a:lnTo>
                  <a:pt x="5014154" y="9191922"/>
                </a:lnTo>
                <a:lnTo>
                  <a:pt x="0" y="91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65" r="-89029" b="-44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2313" y="1824730"/>
            <a:ext cx="8518807" cy="84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4"/>
              </a:lnSpc>
            </a:pPr>
            <a:r>
              <a:rPr lang="en-US" sz="5857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APA ITU OPTIMABIZ 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6116937" y="4620641"/>
            <a:ext cx="1623524" cy="16235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6636968" y="5038171"/>
            <a:ext cx="583462" cy="788463"/>
          </a:xfrm>
          <a:custGeom>
            <a:avLst/>
            <a:gdLst/>
            <a:ahLst/>
            <a:cxnLst/>
            <a:rect l="l" t="t" r="r" b="b"/>
            <a:pathLst>
              <a:path w="583462" h="788463">
                <a:moveTo>
                  <a:pt x="0" y="0"/>
                </a:moveTo>
                <a:lnTo>
                  <a:pt x="583462" y="0"/>
                </a:lnTo>
                <a:lnTo>
                  <a:pt x="583462" y="788463"/>
                </a:lnTo>
                <a:lnTo>
                  <a:pt x="0" y="7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2313" y="3816328"/>
            <a:ext cx="8518807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OptimaBiz adalah asisten strategis untuk UMKM yang membantu mengubah data produk menjadi keputusan bisnis nyata. Dimana membantu para UMKM meningkatkan profitabilitas melalui analisis margin yang sederhana dan cepat.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38517" y="812214"/>
            <a:ext cx="342124" cy="342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67234" y="9001357"/>
            <a:ext cx="513886" cy="51388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4545" y="547539"/>
            <a:ext cx="5014154" cy="9191922"/>
          </a:xfrm>
          <a:custGeom>
            <a:avLst/>
            <a:gdLst/>
            <a:ahLst/>
            <a:cxnLst/>
            <a:rect l="l" t="t" r="r" b="b"/>
            <a:pathLst>
              <a:path w="5014154" h="9191922">
                <a:moveTo>
                  <a:pt x="0" y="0"/>
                </a:moveTo>
                <a:lnTo>
                  <a:pt x="5014154" y="0"/>
                </a:lnTo>
                <a:lnTo>
                  <a:pt x="5014154" y="9191922"/>
                </a:lnTo>
                <a:lnTo>
                  <a:pt x="0" y="91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65" r="-89029" b="-44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2313" y="1824730"/>
            <a:ext cx="8518807" cy="15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4"/>
              </a:lnSpc>
            </a:pPr>
            <a:r>
              <a:rPr lang="en-US" sz="5857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KONSEP UTAMA SISTEM </a:t>
            </a:r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16116937" y="4620641"/>
            <a:ext cx="1623524" cy="162352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6636968" y="5038171"/>
            <a:ext cx="583462" cy="788463"/>
          </a:xfrm>
          <a:custGeom>
            <a:avLst/>
            <a:gdLst/>
            <a:ahLst/>
            <a:cxnLst/>
            <a:rect l="l" t="t" r="r" b="b"/>
            <a:pathLst>
              <a:path w="583462" h="788463">
                <a:moveTo>
                  <a:pt x="0" y="0"/>
                </a:moveTo>
                <a:lnTo>
                  <a:pt x="583462" y="0"/>
                </a:lnTo>
                <a:lnTo>
                  <a:pt x="583462" y="788463"/>
                </a:lnTo>
                <a:lnTo>
                  <a:pt x="0" y="7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62313" y="3816328"/>
            <a:ext cx="8518807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OptimaBiz adalah sistem asisten strategis bisnis</a:t>
            </a: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yang mengubah data produk &amp; stok menjadi insight dan rencana aksi nyata untuk UMKM.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838517" y="812214"/>
            <a:ext cx="342124" cy="3421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67234" y="9001357"/>
            <a:ext cx="513886" cy="51388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61800" y="3404793"/>
            <a:ext cx="8478661" cy="6334668"/>
          </a:xfrm>
          <a:custGeom>
            <a:avLst/>
            <a:gdLst/>
            <a:ahLst/>
            <a:cxnLst/>
            <a:rect l="l" t="t" r="r" b="b"/>
            <a:pathLst>
              <a:path w="8478661" h="6334668">
                <a:moveTo>
                  <a:pt x="0" y="0"/>
                </a:moveTo>
                <a:lnTo>
                  <a:pt x="8478661" y="0"/>
                </a:lnTo>
                <a:lnTo>
                  <a:pt x="8478661" y="6334668"/>
                </a:lnTo>
                <a:lnTo>
                  <a:pt x="0" y="633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34" r="-6034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2454342" y="1028700"/>
            <a:ext cx="9789158" cy="2898639"/>
            <a:chOff x="0" y="0"/>
            <a:chExt cx="7366902" cy="21813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66902" cy="2181392"/>
            </a:xfrm>
            <a:custGeom>
              <a:avLst/>
              <a:gdLst/>
              <a:ahLst/>
              <a:cxnLst/>
              <a:rect l="l" t="t" r="r" b="b"/>
              <a:pathLst>
                <a:path w="7366902" h="2181392">
                  <a:moveTo>
                    <a:pt x="72760" y="0"/>
                  </a:moveTo>
                  <a:lnTo>
                    <a:pt x="7294142" y="0"/>
                  </a:lnTo>
                  <a:cubicBezTo>
                    <a:pt x="7334327" y="0"/>
                    <a:pt x="7366902" y="32576"/>
                    <a:pt x="7366902" y="72760"/>
                  </a:cubicBezTo>
                  <a:lnTo>
                    <a:pt x="7366902" y="2108633"/>
                  </a:lnTo>
                  <a:cubicBezTo>
                    <a:pt x="7366902" y="2148817"/>
                    <a:pt x="7334327" y="2181392"/>
                    <a:pt x="7294142" y="2181392"/>
                  </a:cubicBezTo>
                  <a:lnTo>
                    <a:pt x="72760" y="2181392"/>
                  </a:lnTo>
                  <a:cubicBezTo>
                    <a:pt x="32576" y="2181392"/>
                    <a:pt x="0" y="2148817"/>
                    <a:pt x="0" y="2108633"/>
                  </a:cubicBezTo>
                  <a:lnTo>
                    <a:pt x="0" y="72760"/>
                  </a:lnTo>
                  <a:cubicBezTo>
                    <a:pt x="0" y="32576"/>
                    <a:pt x="32576" y="0"/>
                    <a:pt x="72760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366902" cy="2238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2862337" y="8895456"/>
            <a:ext cx="1955867" cy="362844"/>
            <a:chOff x="0" y="0"/>
            <a:chExt cx="1471902" cy="273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1902" cy="273061"/>
            </a:xfrm>
            <a:custGeom>
              <a:avLst/>
              <a:gdLst/>
              <a:ahLst/>
              <a:cxnLst/>
              <a:rect l="l" t="t" r="r" b="b"/>
              <a:pathLst>
                <a:path w="1471902" h="273061">
                  <a:moveTo>
                    <a:pt x="136530" y="0"/>
                  </a:moveTo>
                  <a:lnTo>
                    <a:pt x="1335372" y="0"/>
                  </a:lnTo>
                  <a:cubicBezTo>
                    <a:pt x="1371582" y="0"/>
                    <a:pt x="1406309" y="14384"/>
                    <a:pt x="1431913" y="39989"/>
                  </a:cubicBezTo>
                  <a:cubicBezTo>
                    <a:pt x="1457518" y="65593"/>
                    <a:pt x="1471902" y="100320"/>
                    <a:pt x="1471902" y="136530"/>
                  </a:cubicBezTo>
                  <a:lnTo>
                    <a:pt x="1471902" y="136530"/>
                  </a:lnTo>
                  <a:cubicBezTo>
                    <a:pt x="1471902" y="211934"/>
                    <a:pt x="1410775" y="273061"/>
                    <a:pt x="1335372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71902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13456998" y="1908059"/>
            <a:ext cx="1039297" cy="362844"/>
            <a:chOff x="0" y="0"/>
            <a:chExt cx="782131" cy="273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2131" cy="273061"/>
            </a:xfrm>
            <a:custGeom>
              <a:avLst/>
              <a:gdLst/>
              <a:ahLst/>
              <a:cxnLst/>
              <a:rect l="l" t="t" r="r" b="b"/>
              <a:pathLst>
                <a:path w="782131" h="273061">
                  <a:moveTo>
                    <a:pt x="136530" y="0"/>
                  </a:moveTo>
                  <a:lnTo>
                    <a:pt x="645600" y="0"/>
                  </a:lnTo>
                  <a:cubicBezTo>
                    <a:pt x="681810" y="0"/>
                    <a:pt x="716537" y="14384"/>
                    <a:pt x="742142" y="39989"/>
                  </a:cubicBezTo>
                  <a:cubicBezTo>
                    <a:pt x="767746" y="65593"/>
                    <a:pt x="782131" y="100320"/>
                    <a:pt x="782131" y="136530"/>
                  </a:cubicBezTo>
                  <a:lnTo>
                    <a:pt x="782131" y="136530"/>
                  </a:lnTo>
                  <a:cubicBezTo>
                    <a:pt x="782131" y="211934"/>
                    <a:pt x="721004" y="273061"/>
                    <a:pt x="645600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782131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26460" y="1646496"/>
            <a:ext cx="10244922" cy="90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4"/>
              </a:lnSpc>
            </a:pPr>
            <a:r>
              <a:rPr lang="en-US" sz="626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6460" y="4911501"/>
            <a:ext cx="6657171" cy="1603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610" spc="-101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OptimaBiz bertujuan untuk membantu UMKM mengubah data produk menjadi keputusan dan rencana aksi bisnis yang tepat berbasis data.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5772440" y="2652285"/>
            <a:ext cx="342124" cy="3421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577311" y="8122197"/>
            <a:ext cx="518959" cy="51895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14545" y="547539"/>
            <a:ext cx="5014154" cy="9191922"/>
          </a:xfrm>
          <a:custGeom>
            <a:avLst/>
            <a:gdLst/>
            <a:ahLst/>
            <a:cxnLst/>
            <a:rect l="l" t="t" r="r" b="b"/>
            <a:pathLst>
              <a:path w="5014154" h="9191922">
                <a:moveTo>
                  <a:pt x="0" y="0"/>
                </a:moveTo>
                <a:lnTo>
                  <a:pt x="5014154" y="0"/>
                </a:lnTo>
                <a:lnTo>
                  <a:pt x="5014154" y="9191922"/>
                </a:lnTo>
                <a:lnTo>
                  <a:pt x="0" y="919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65" r="-89029" b="-448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2313" y="859839"/>
            <a:ext cx="8518807" cy="84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74"/>
              </a:lnSpc>
            </a:pPr>
            <a:r>
              <a:rPr lang="en-US" sz="5857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PELUANG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4816288" y="3274301"/>
            <a:ext cx="2996542" cy="7896209"/>
            <a:chOff x="0" y="0"/>
            <a:chExt cx="687243" cy="18109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7242" cy="1810957"/>
            </a:xfrm>
            <a:custGeom>
              <a:avLst/>
              <a:gdLst/>
              <a:ahLst/>
              <a:cxnLst/>
              <a:rect l="l" t="t" r="r" b="b"/>
              <a:pathLst>
                <a:path w="687242" h="1810957">
                  <a:moveTo>
                    <a:pt x="191188" y="0"/>
                  </a:moveTo>
                  <a:lnTo>
                    <a:pt x="496055" y="0"/>
                  </a:lnTo>
                  <a:cubicBezTo>
                    <a:pt x="601645" y="0"/>
                    <a:pt x="687242" y="85598"/>
                    <a:pt x="687242" y="191188"/>
                  </a:cubicBezTo>
                  <a:lnTo>
                    <a:pt x="687242" y="1619770"/>
                  </a:lnTo>
                  <a:cubicBezTo>
                    <a:pt x="687242" y="1670476"/>
                    <a:pt x="667100" y="1719105"/>
                    <a:pt x="631245" y="1754960"/>
                  </a:cubicBezTo>
                  <a:cubicBezTo>
                    <a:pt x="595390" y="1790814"/>
                    <a:pt x="546761" y="1810957"/>
                    <a:pt x="496055" y="1810957"/>
                  </a:cubicBezTo>
                  <a:lnTo>
                    <a:pt x="191188" y="1810957"/>
                  </a:lnTo>
                  <a:cubicBezTo>
                    <a:pt x="85598" y="1810957"/>
                    <a:pt x="0" y="1725360"/>
                    <a:pt x="0" y="1619770"/>
                  </a:cubicBezTo>
                  <a:lnTo>
                    <a:pt x="0" y="191188"/>
                  </a:lnTo>
                  <a:cubicBezTo>
                    <a:pt x="0" y="85598"/>
                    <a:pt x="85598" y="0"/>
                    <a:pt x="191188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87243" cy="1868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16116937" y="4620641"/>
            <a:ext cx="1623524" cy="162352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16636968" y="5038171"/>
            <a:ext cx="583462" cy="788463"/>
          </a:xfrm>
          <a:custGeom>
            <a:avLst/>
            <a:gdLst/>
            <a:ahLst/>
            <a:cxnLst/>
            <a:rect l="l" t="t" r="r" b="b"/>
            <a:pathLst>
              <a:path w="583462" h="788463">
                <a:moveTo>
                  <a:pt x="0" y="0"/>
                </a:moveTo>
                <a:lnTo>
                  <a:pt x="583462" y="0"/>
                </a:lnTo>
                <a:lnTo>
                  <a:pt x="583462" y="788463"/>
                </a:lnTo>
                <a:lnTo>
                  <a:pt x="0" y="7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33022" y="2274529"/>
            <a:ext cx="6511015" cy="576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UMKM di Indonesia memiliki jumlah yang sangat besar dan terus bertumbuh.</a:t>
            </a:r>
          </a:p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Mayoritas UMKM sudah memiliki data usaha, namun belum mampu mengolahnya menjadi insight, sehingga keputusan bisnis masih diambil berdasarkan insting, bukan analisis.</a:t>
            </a: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240"/>
              </a:lnSpc>
            </a:pPr>
            <a:endParaRPr lang="en-US" sz="2700" spc="-105">
              <a:solidFill>
                <a:srgbClr val="271A4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3022" y="6452785"/>
            <a:ext cx="6681725" cy="156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0"/>
              </a:lnSpc>
            </a:pPr>
            <a:r>
              <a:rPr lang="en-US" sz="3000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 hadir mengisi celah ini dengan mengubah data produk menjadi rencana aksi nyata yang mudah diterapkan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38517" y="812214"/>
            <a:ext cx="342124" cy="3421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67234" y="9001357"/>
            <a:ext cx="513886" cy="51388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-3445253" y="4540331"/>
            <a:ext cx="9191922" cy="1206337"/>
            <a:chOff x="0" y="0"/>
            <a:chExt cx="2531576" cy="33224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000000">
                <a:alpha val="44706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-149859" y="1626276"/>
            <a:ext cx="2601134" cy="854393"/>
            <a:chOff x="0" y="0"/>
            <a:chExt cx="759238" cy="2493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 rot="-5400000">
            <a:off x="-21033" y="1834874"/>
            <a:ext cx="2321632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47539" y="1782874"/>
            <a:ext cx="1488013" cy="14880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024164" y="2165554"/>
            <a:ext cx="534762" cy="722652"/>
          </a:xfrm>
          <a:custGeom>
            <a:avLst/>
            <a:gdLst/>
            <a:ahLst/>
            <a:cxnLst/>
            <a:rect l="l" t="t" r="r" b="b"/>
            <a:pathLst>
              <a:path w="534762" h="722652">
                <a:moveTo>
                  <a:pt x="0" y="0"/>
                </a:moveTo>
                <a:lnTo>
                  <a:pt x="534763" y="0"/>
                </a:lnTo>
                <a:lnTo>
                  <a:pt x="534763" y="722652"/>
                </a:lnTo>
                <a:lnTo>
                  <a:pt x="0" y="72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12508080" y="1782874"/>
            <a:ext cx="1955867" cy="362844"/>
            <a:chOff x="0" y="0"/>
            <a:chExt cx="1471902" cy="2730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1902" cy="273061"/>
            </a:xfrm>
            <a:custGeom>
              <a:avLst/>
              <a:gdLst/>
              <a:ahLst/>
              <a:cxnLst/>
              <a:rect l="l" t="t" r="r" b="b"/>
              <a:pathLst>
                <a:path w="1471902" h="273061">
                  <a:moveTo>
                    <a:pt x="136530" y="0"/>
                  </a:moveTo>
                  <a:lnTo>
                    <a:pt x="1335372" y="0"/>
                  </a:lnTo>
                  <a:cubicBezTo>
                    <a:pt x="1371582" y="0"/>
                    <a:pt x="1406309" y="14384"/>
                    <a:pt x="1431913" y="39989"/>
                  </a:cubicBezTo>
                  <a:cubicBezTo>
                    <a:pt x="1457518" y="65593"/>
                    <a:pt x="1471902" y="100320"/>
                    <a:pt x="1471902" y="136530"/>
                  </a:cubicBezTo>
                  <a:lnTo>
                    <a:pt x="1471902" y="136530"/>
                  </a:lnTo>
                  <a:cubicBezTo>
                    <a:pt x="1471902" y="211934"/>
                    <a:pt x="1410775" y="273061"/>
                    <a:pt x="1335372" y="273061"/>
                  </a:cubicBezTo>
                  <a:lnTo>
                    <a:pt x="136530" y="273061"/>
                  </a:lnTo>
                  <a:cubicBezTo>
                    <a:pt x="61127" y="273061"/>
                    <a:pt x="0" y="211934"/>
                    <a:pt x="0" y="136530"/>
                  </a:cubicBezTo>
                  <a:lnTo>
                    <a:pt x="0" y="136530"/>
                  </a:lnTo>
                  <a:cubicBezTo>
                    <a:pt x="0" y="61127"/>
                    <a:pt x="61127" y="0"/>
                    <a:pt x="136530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71902" cy="330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031977" y="9263358"/>
            <a:ext cx="476103" cy="47610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65003" y="3814866"/>
            <a:ext cx="515773" cy="51577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0D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47539" y="4072753"/>
            <a:ext cx="7484839" cy="5208869"/>
          </a:xfrm>
          <a:custGeom>
            <a:avLst/>
            <a:gdLst/>
            <a:ahLst/>
            <a:cxnLst/>
            <a:rect l="l" t="t" r="r" b="b"/>
            <a:pathLst>
              <a:path w="7484839" h="5208869">
                <a:moveTo>
                  <a:pt x="0" y="0"/>
                </a:moveTo>
                <a:lnTo>
                  <a:pt x="7484839" y="0"/>
                </a:lnTo>
                <a:lnTo>
                  <a:pt x="7484839" y="5208869"/>
                </a:lnTo>
                <a:lnTo>
                  <a:pt x="0" y="5208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43" b="-40050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10800000">
            <a:off x="3589989" y="8831585"/>
            <a:ext cx="3364239" cy="378749"/>
            <a:chOff x="0" y="0"/>
            <a:chExt cx="1051568" cy="1183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51568" cy="118387"/>
            </a:xfrm>
            <a:custGeom>
              <a:avLst/>
              <a:gdLst/>
              <a:ahLst/>
              <a:cxnLst/>
              <a:rect l="l" t="t" r="r" b="b"/>
              <a:pathLst>
                <a:path w="1051568" h="118387">
                  <a:moveTo>
                    <a:pt x="59193" y="0"/>
                  </a:moveTo>
                  <a:lnTo>
                    <a:pt x="992375" y="0"/>
                  </a:lnTo>
                  <a:cubicBezTo>
                    <a:pt x="1008074" y="0"/>
                    <a:pt x="1023130" y="6236"/>
                    <a:pt x="1034231" y="17337"/>
                  </a:cubicBezTo>
                  <a:cubicBezTo>
                    <a:pt x="1045332" y="28438"/>
                    <a:pt x="1051568" y="43494"/>
                    <a:pt x="1051568" y="59193"/>
                  </a:cubicBezTo>
                  <a:lnTo>
                    <a:pt x="1051568" y="59193"/>
                  </a:lnTo>
                  <a:cubicBezTo>
                    <a:pt x="1051568" y="91885"/>
                    <a:pt x="1025067" y="118387"/>
                    <a:pt x="992375" y="118387"/>
                  </a:cubicBezTo>
                  <a:lnTo>
                    <a:pt x="59193" y="118387"/>
                  </a:lnTo>
                  <a:cubicBezTo>
                    <a:pt x="43494" y="118387"/>
                    <a:pt x="28438" y="112150"/>
                    <a:pt x="17337" y="101049"/>
                  </a:cubicBezTo>
                  <a:cubicBezTo>
                    <a:pt x="6236" y="89948"/>
                    <a:pt x="0" y="74892"/>
                    <a:pt x="0" y="59193"/>
                  </a:cubicBezTo>
                  <a:lnTo>
                    <a:pt x="0" y="59193"/>
                  </a:lnTo>
                  <a:cubicBezTo>
                    <a:pt x="0" y="43494"/>
                    <a:pt x="6236" y="28438"/>
                    <a:pt x="17337" y="17337"/>
                  </a:cubicBezTo>
                  <a:cubicBezTo>
                    <a:pt x="28438" y="6236"/>
                    <a:pt x="43494" y="0"/>
                    <a:pt x="59193" y="0"/>
                  </a:cubicBezTo>
                  <a:close/>
                </a:path>
              </a:pathLst>
            </a:custGeom>
            <a:solidFill>
              <a:srgbClr val="FFC8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051568" cy="17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144000" y="5448648"/>
            <a:ext cx="7224126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 spc="-105">
                <a:solidFill>
                  <a:srgbClr val="271A4D"/>
                </a:solidFill>
                <a:latin typeface="Poppins"/>
                <a:ea typeface="Poppins"/>
                <a:cs typeface="Poppins"/>
                <a:sym typeface="Poppins"/>
              </a:rPr>
              <a:t>OptimaBiz hadir mengolah data tersebut untuk menghitung margin, melihat produk yang paling menguntungkan dan memberi rekomendasi langkah bisnis jadi UMKM tidak perlu lagi menebak - nebak tetapi bisa langsung mengambil keputusan berdasarkan data yang jelas.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93272" y="1390633"/>
            <a:ext cx="8774408" cy="87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9"/>
              </a:lnSpc>
            </a:pPr>
            <a:r>
              <a:rPr lang="en-US" sz="598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SOLUSI  OPTIMABIZ 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12541331" y="4540331"/>
            <a:ext cx="9191922" cy="1206337"/>
            <a:chOff x="0" y="0"/>
            <a:chExt cx="2531576" cy="3322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FFFFFF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5836725" y="1626276"/>
            <a:ext cx="2601134" cy="854393"/>
            <a:chOff x="0" y="0"/>
            <a:chExt cx="759238" cy="2493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 rot="-5400000">
            <a:off x="15907150" y="1834874"/>
            <a:ext cx="2438437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90243" y="604689"/>
            <a:ext cx="7011421" cy="1899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3"/>
              </a:lnSpc>
            </a:pPr>
            <a:r>
              <a:rPr lang="en-US" sz="7013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FITUR UTAMA OPTIMABIZ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90243" y="3046941"/>
            <a:ext cx="7932271" cy="647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Manajemen Produk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Mencatat dan mengelola data produk dengan rapi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Analisis Margin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Mengetahui keuntungan tiap produk secara jelas.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Total stok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Mengetahui jumlah stok yang tersedia secara instan agar terhindar dari kehabisan barang atau penumpukan stok.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Nilai inventaris 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OptimaBiz otomatis menghitung tata nilai inventaris dalam rupiah serta membantu pelaku UMKM memahami berapa besar modal yang sedang tersimpan di stok.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🔹 Insight peringatan </a:t>
            </a:r>
          </a:p>
          <a:p>
            <a:pPr algn="l">
              <a:lnSpc>
                <a:spcPts val="2863"/>
              </a:lnSpc>
            </a:pPr>
            <a:r>
              <a:rPr lang="en-US" sz="2386" spc="-9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icon indikator ini membantu para pengguna mengenali potensi masalah sejak dini seperti margin yang terlalu tinggi atau tidak wajar sehingga data perlu dicek secara ulang.</a:t>
            </a:r>
          </a:p>
        </p:txBody>
      </p:sp>
      <p:grpSp>
        <p:nvGrpSpPr>
          <p:cNvPr id="4" name="Group 4"/>
          <p:cNvGrpSpPr/>
          <p:nvPr/>
        </p:nvGrpSpPr>
        <p:grpSpPr>
          <a:xfrm rot="5400000">
            <a:off x="12541331" y="4540331"/>
            <a:ext cx="9191922" cy="1206337"/>
            <a:chOff x="0" y="0"/>
            <a:chExt cx="2531576" cy="3322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1576" cy="332241"/>
            </a:xfrm>
            <a:custGeom>
              <a:avLst/>
              <a:gdLst/>
              <a:ahLst/>
              <a:cxnLst/>
              <a:rect l="l" t="t" r="r" b="b"/>
              <a:pathLst>
                <a:path w="2531576" h="332241">
                  <a:moveTo>
                    <a:pt x="84225" y="0"/>
                  </a:moveTo>
                  <a:lnTo>
                    <a:pt x="2447351" y="0"/>
                  </a:lnTo>
                  <a:cubicBezTo>
                    <a:pt x="2493867" y="0"/>
                    <a:pt x="2531576" y="37709"/>
                    <a:pt x="2531576" y="84225"/>
                  </a:cubicBezTo>
                  <a:lnTo>
                    <a:pt x="2531576" y="248016"/>
                  </a:lnTo>
                  <a:cubicBezTo>
                    <a:pt x="2531576" y="270354"/>
                    <a:pt x="2522702" y="291777"/>
                    <a:pt x="2506907" y="307572"/>
                  </a:cubicBezTo>
                  <a:cubicBezTo>
                    <a:pt x="2491112" y="323367"/>
                    <a:pt x="2469689" y="332241"/>
                    <a:pt x="2447351" y="332241"/>
                  </a:cubicBezTo>
                  <a:lnTo>
                    <a:pt x="84225" y="332241"/>
                  </a:lnTo>
                  <a:cubicBezTo>
                    <a:pt x="37709" y="332241"/>
                    <a:pt x="0" y="294532"/>
                    <a:pt x="0" y="248016"/>
                  </a:cubicBezTo>
                  <a:lnTo>
                    <a:pt x="0" y="84225"/>
                  </a:lnTo>
                  <a:cubicBezTo>
                    <a:pt x="0" y="37709"/>
                    <a:pt x="37709" y="0"/>
                    <a:pt x="84225" y="0"/>
                  </a:cubicBezTo>
                  <a:close/>
                </a:path>
              </a:pathLst>
            </a:custGeom>
            <a:solidFill>
              <a:srgbClr val="CFC6EB">
                <a:alpha val="4470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531576" cy="389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5836725" y="1626276"/>
            <a:ext cx="2601134" cy="854393"/>
            <a:chOff x="0" y="0"/>
            <a:chExt cx="759238" cy="2493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9238" cy="249386"/>
            </a:xfrm>
            <a:custGeom>
              <a:avLst/>
              <a:gdLst/>
              <a:ahLst/>
              <a:cxnLst/>
              <a:rect l="l" t="t" r="r" b="b"/>
              <a:pathLst>
                <a:path w="759238" h="249386">
                  <a:moveTo>
                    <a:pt x="124693" y="0"/>
                  </a:moveTo>
                  <a:lnTo>
                    <a:pt x="634544" y="0"/>
                  </a:lnTo>
                  <a:cubicBezTo>
                    <a:pt x="667615" y="0"/>
                    <a:pt x="699331" y="13137"/>
                    <a:pt x="722716" y="36522"/>
                  </a:cubicBezTo>
                  <a:cubicBezTo>
                    <a:pt x="746100" y="59906"/>
                    <a:pt x="759238" y="91622"/>
                    <a:pt x="759238" y="124693"/>
                  </a:cubicBezTo>
                  <a:lnTo>
                    <a:pt x="759238" y="124693"/>
                  </a:lnTo>
                  <a:cubicBezTo>
                    <a:pt x="759238" y="157764"/>
                    <a:pt x="746100" y="189480"/>
                    <a:pt x="722716" y="212864"/>
                  </a:cubicBezTo>
                  <a:cubicBezTo>
                    <a:pt x="699331" y="236249"/>
                    <a:pt x="667615" y="249386"/>
                    <a:pt x="634544" y="249386"/>
                  </a:cubicBezTo>
                  <a:lnTo>
                    <a:pt x="124693" y="249386"/>
                  </a:lnTo>
                  <a:cubicBezTo>
                    <a:pt x="91622" y="249386"/>
                    <a:pt x="59906" y="236249"/>
                    <a:pt x="36522" y="212864"/>
                  </a:cubicBezTo>
                  <a:cubicBezTo>
                    <a:pt x="13137" y="189480"/>
                    <a:pt x="0" y="157764"/>
                    <a:pt x="0" y="124693"/>
                  </a:cubicBezTo>
                  <a:lnTo>
                    <a:pt x="0" y="124693"/>
                  </a:lnTo>
                  <a:cubicBezTo>
                    <a:pt x="0" y="91622"/>
                    <a:pt x="13137" y="59906"/>
                    <a:pt x="36522" y="36522"/>
                  </a:cubicBezTo>
                  <a:cubicBezTo>
                    <a:pt x="59906" y="13137"/>
                    <a:pt x="91622" y="0"/>
                    <a:pt x="124693" y="0"/>
                  </a:cubicBezTo>
                  <a:close/>
                </a:path>
              </a:pathLst>
            </a:custGeom>
            <a:solidFill>
              <a:srgbClr val="CFC6E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759238" cy="306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2843824"/>
            <a:ext cx="4149873" cy="6895637"/>
          </a:xfrm>
          <a:custGeom>
            <a:avLst/>
            <a:gdLst/>
            <a:ahLst/>
            <a:cxnLst/>
            <a:rect l="l" t="t" r="r" b="b"/>
            <a:pathLst>
              <a:path w="4149873" h="6895637">
                <a:moveTo>
                  <a:pt x="0" y="0"/>
                </a:moveTo>
                <a:lnTo>
                  <a:pt x="4149873" y="0"/>
                </a:lnTo>
                <a:lnTo>
                  <a:pt x="4149873" y="6895637"/>
                </a:lnTo>
                <a:lnTo>
                  <a:pt x="0" y="6895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5" r="-1495" b="-5053"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15907150" y="1834874"/>
            <a:ext cx="2438437" cy="43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749" b="1">
                <a:solidFill>
                  <a:srgbClr val="271A4D"/>
                </a:solidFill>
                <a:latin typeface="Poppins Bold"/>
                <a:ea typeface="Poppins Bold"/>
                <a:cs typeface="Poppins Bold"/>
                <a:sym typeface="Poppins Bold"/>
              </a:rPr>
              <a:t>OPTIMABIZ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Kustom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15</vt:i4>
      </vt:variant>
    </vt:vector>
  </HeadingPairs>
  <TitlesOfParts>
    <vt:vector size="16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Putih Ungu Merah Muda Kuning Ceria Proposal Penawaran Jasa Pemasaran Digital Presentasi</dc:title>
  <cp:lastModifiedBy>chyntiasaridewisuprapto@gmail.com</cp:lastModifiedBy>
  <cp:revision>2</cp:revision>
  <dcterms:created xsi:type="dcterms:W3CDTF">2006-08-16T00:00:00Z</dcterms:created>
  <dcterms:modified xsi:type="dcterms:W3CDTF">2026-02-11T03:28:49Z</dcterms:modified>
  <dc:identifier>DAHAhPZUxvg</dc:identifier>
</cp:coreProperties>
</file>